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6.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7.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8.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9.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0.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xml" ContentType="application/vnd.openxmlformats-officedocument.themeOverride+xml"/>
  <Override PartName="/ppt/notesSlides/notesSlide21.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2.xml" ContentType="application/vnd.openxmlformats-officedocument.themeOverr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2.xml" ContentType="application/vnd.openxmlformats-officedocument.presentationml.notesSl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1" r:id="rId2"/>
    <p:sldId id="316" r:id="rId3"/>
    <p:sldId id="317" r:id="rId4"/>
    <p:sldId id="345" r:id="rId5"/>
    <p:sldId id="321" r:id="rId6"/>
    <p:sldId id="322" r:id="rId7"/>
    <p:sldId id="323" r:id="rId8"/>
    <p:sldId id="324" r:id="rId9"/>
    <p:sldId id="325" r:id="rId10"/>
    <p:sldId id="327" r:id="rId11"/>
    <p:sldId id="328" r:id="rId12"/>
    <p:sldId id="329" r:id="rId13"/>
    <p:sldId id="326"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4" r:id="rId27"/>
    <p:sldId id="343" r:id="rId28"/>
  </p:sldIdLst>
  <p:sldSz cx="9144000" cy="6858000" type="screen4x3"/>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9A350B0D-1AEE-4FB4-A77B-7278EBAA2347}">
          <p14:sldIdLst>
            <p14:sldId id="261"/>
            <p14:sldId id="316"/>
            <p14:sldId id="317"/>
            <p14:sldId id="345"/>
            <p14:sldId id="321"/>
            <p14:sldId id="322"/>
            <p14:sldId id="323"/>
            <p14:sldId id="324"/>
            <p14:sldId id="325"/>
            <p14:sldId id="327"/>
            <p14:sldId id="328"/>
            <p14:sldId id="329"/>
            <p14:sldId id="326"/>
            <p14:sldId id="330"/>
            <p14:sldId id="331"/>
            <p14:sldId id="332"/>
            <p14:sldId id="333"/>
            <p14:sldId id="334"/>
            <p14:sldId id="335"/>
            <p14:sldId id="336"/>
            <p14:sldId id="337"/>
            <p14:sldId id="338"/>
            <p14:sldId id="339"/>
            <p14:sldId id="340"/>
            <p14:sldId id="341"/>
            <p14:sldId id="344"/>
            <p14:sldId id="34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D93D00"/>
    <a:srgbClr val="50BAA8"/>
    <a:srgbClr val="2E75B6"/>
    <a:srgbClr val="ED7D31"/>
    <a:srgbClr val="ED8731"/>
    <a:srgbClr val="0968B2"/>
    <a:srgbClr val="EB640B"/>
    <a:srgbClr val="009FE3"/>
    <a:srgbClr val="DC79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2" autoAdjust="0"/>
    <p:restoredTop sz="77289" autoAdjust="0"/>
  </p:normalViewPr>
  <p:slideViewPr>
    <p:cSldViewPr snapToGrid="0">
      <p:cViewPr varScale="1">
        <p:scale>
          <a:sx n="86" d="100"/>
          <a:sy n="86" d="100"/>
        </p:scale>
        <p:origin x="1716" y="78"/>
      </p:cViewPr>
      <p:guideLst/>
    </p:cSldViewPr>
  </p:slideViewPr>
  <p:notesTextViewPr>
    <p:cViewPr>
      <p:scale>
        <a:sx n="1" d="1"/>
        <a:sy n="1" d="1"/>
      </p:scale>
      <p:origin x="0" y="0"/>
    </p:cViewPr>
  </p:notesTextViewPr>
  <p:notesViewPr>
    <p:cSldViewPr snapToGrid="0">
      <p:cViewPr varScale="1">
        <p:scale>
          <a:sx n="114" d="100"/>
          <a:sy n="114" d="100"/>
        </p:scale>
        <p:origin x="39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Arbeitsblat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Arbeitsblat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Arbeitsblat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Arbeitsblat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Arbeitsblat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Arbeitsblat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Arbeitsblat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Arbeitsblat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Arbeitsblat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Arbeitsblat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package" Target="../embeddings/Microsoft_Excel-Arbeitsblat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package" Target="../embeddings/Microsoft_Excel-Arbeitsblatt19.xlsx"/></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Arbeitsblat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Arbeitsblatt21.xlsx"/><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Arbeitsblat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Arbeitsblat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Arbeitsblat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Arbeitsblat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Arbeitsblat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Arbeitsblat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612376002574746"/>
          <c:y val="0.13991469076511998"/>
          <c:w val="0.59151838062290107"/>
          <c:h val="0.85643458885564905"/>
        </c:manualLayout>
      </c:layout>
      <c:pieChart>
        <c:varyColors val="1"/>
        <c:ser>
          <c:idx val="0"/>
          <c:order val="0"/>
          <c:tx>
            <c:strRef>
              <c:f>Tabelle1!$B$1</c:f>
              <c:strCache>
                <c:ptCount val="1"/>
                <c:pt idx="0">
                  <c:v>Spalte1</c:v>
                </c:pt>
              </c:strCache>
            </c:strRef>
          </c:tx>
          <c:dPt>
            <c:idx val="0"/>
            <c:bubble3D val="0"/>
            <c:spPr>
              <a:solidFill>
                <a:srgbClr val="ED7D31"/>
              </a:solidFill>
              <a:ln w="19050">
                <a:solidFill>
                  <a:schemeClr val="lt1"/>
                </a:solidFill>
              </a:ln>
              <a:effectLst/>
            </c:spPr>
            <c:extLst>
              <c:ext xmlns:c16="http://schemas.microsoft.com/office/drawing/2014/chart" uri="{C3380CC4-5D6E-409C-BE32-E72D297353CC}">
                <c16:uniqueId val="{00000001-E095-4D2C-8A44-9766FE47C74C}"/>
              </c:ext>
            </c:extLst>
          </c:dPt>
          <c:dPt>
            <c:idx val="1"/>
            <c:bubble3D val="0"/>
            <c:spPr>
              <a:solidFill>
                <a:srgbClr val="2E75B6"/>
              </a:solidFill>
              <a:ln w="19050">
                <a:solidFill>
                  <a:schemeClr val="lt1"/>
                </a:solidFill>
              </a:ln>
              <a:effectLst/>
            </c:spPr>
            <c:extLst>
              <c:ext xmlns:c16="http://schemas.microsoft.com/office/drawing/2014/chart" uri="{C3380CC4-5D6E-409C-BE32-E72D297353CC}">
                <c16:uniqueId val="{00000003-E095-4D2C-8A44-9766FE47C74C}"/>
              </c:ext>
            </c:extLst>
          </c:dPt>
          <c:dPt>
            <c:idx val="2"/>
            <c:bubble3D val="0"/>
            <c:spPr>
              <a:solidFill>
                <a:srgbClr val="D9D9D9"/>
              </a:solidFill>
              <a:ln w="19050">
                <a:solidFill>
                  <a:schemeClr val="lt1"/>
                </a:solidFill>
              </a:ln>
              <a:effectLst/>
            </c:spPr>
            <c:extLst>
              <c:ext xmlns:c16="http://schemas.microsoft.com/office/drawing/2014/chart" uri="{C3380CC4-5D6E-409C-BE32-E72D297353CC}">
                <c16:uniqueId val="{00000005-E095-4D2C-8A44-9766FE47C74C}"/>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ysClr val="windowText" lastClr="000000"/>
                    </a:solidFill>
                    <a:latin typeface="Arial" panose="020B0604020202020204" pitchFamily="34" charset="0"/>
                    <a:ea typeface="Open Sans" panose="020B0606030504020204" pitchFamily="34" charset="0"/>
                    <a:cs typeface="Arial" panose="020B0604020202020204" pitchFamily="34" charset="0"/>
                  </a:defRPr>
                </a:pPr>
                <a:endParaRPr lang="de-DE"/>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layout/>
              </c:ext>
            </c:extLst>
          </c:dLbls>
          <c:cat>
            <c:strRef>
              <c:f>Tabelle1!$A$2:$A$4</c:f>
              <c:strCache>
                <c:ptCount val="3"/>
                <c:pt idx="0">
                  <c:v>Jungen</c:v>
                </c:pt>
                <c:pt idx="1">
                  <c:v>Mädchen</c:v>
                </c:pt>
                <c:pt idx="2">
                  <c:v>weiteres</c:v>
                </c:pt>
              </c:strCache>
            </c:strRef>
          </c:cat>
          <c:val>
            <c:numRef>
              <c:f>Tabelle1!$B$2:$B$4</c:f>
              <c:numCache>
                <c:formatCode>General</c:formatCode>
                <c:ptCount val="3"/>
                <c:pt idx="0">
                  <c:v>43</c:v>
                </c:pt>
                <c:pt idx="1">
                  <c:v>56</c:v>
                </c:pt>
                <c:pt idx="2">
                  <c:v>0.7</c:v>
                </c:pt>
              </c:numCache>
            </c:numRef>
          </c:val>
          <c:extLst>
            <c:ext xmlns:c16="http://schemas.microsoft.com/office/drawing/2014/chart" uri="{C3380CC4-5D6E-409C-BE32-E72D297353CC}">
              <c16:uniqueId val="{00000006-E095-4D2C-8A44-9766FE47C74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90068089314925"/>
          <c:y val="0.11939894431156194"/>
          <c:w val="0.46253540771171714"/>
          <c:h val="0.84917808777228776"/>
        </c:manualLayout>
      </c:layout>
      <c:pieChart>
        <c:varyColors val="1"/>
        <c:ser>
          <c:idx val="0"/>
          <c:order val="0"/>
          <c:tx>
            <c:strRef>
              <c:f>Tabelle1!$B$1</c:f>
              <c:strCache>
                <c:ptCount val="1"/>
                <c:pt idx="0">
                  <c:v>9. Hättest du gerne mehr Informationen über Angebote in deinem Wohnort (in %; n = XXX)</c:v>
                </c:pt>
              </c:strCache>
            </c:strRef>
          </c:tx>
          <c:dPt>
            <c:idx val="0"/>
            <c:bubble3D val="0"/>
            <c:explosion val="2"/>
            <c:spPr>
              <a:solidFill>
                <a:srgbClr val="ED7D31"/>
              </a:solidFill>
              <a:ln w="19050">
                <a:solidFill>
                  <a:schemeClr val="lt1"/>
                </a:solidFill>
              </a:ln>
              <a:effectLst/>
            </c:spPr>
            <c:extLst>
              <c:ext xmlns:c16="http://schemas.microsoft.com/office/drawing/2014/chart" uri="{C3380CC4-5D6E-409C-BE32-E72D297353CC}">
                <c16:uniqueId val="{00000001-47A8-4A63-A5CE-1A5A76EF93B2}"/>
              </c:ext>
            </c:extLst>
          </c:dPt>
          <c:dPt>
            <c:idx val="1"/>
            <c:bubble3D val="0"/>
            <c:spPr>
              <a:solidFill>
                <a:srgbClr val="2E75B6"/>
              </a:solidFill>
              <a:ln w="19050">
                <a:solidFill>
                  <a:schemeClr val="lt1"/>
                </a:solidFill>
              </a:ln>
              <a:effectLst/>
            </c:spPr>
            <c:extLst>
              <c:ext xmlns:c16="http://schemas.microsoft.com/office/drawing/2014/chart" uri="{C3380CC4-5D6E-409C-BE32-E72D297353CC}">
                <c16:uniqueId val="{00000003-47A8-4A63-A5CE-1A5A76EF93B2}"/>
              </c:ext>
            </c:extLst>
          </c:dPt>
          <c:dPt>
            <c:idx val="2"/>
            <c:bubble3D val="0"/>
            <c:spPr>
              <a:solidFill>
                <a:srgbClr val="D9D9D9"/>
              </a:solidFill>
              <a:ln w="19050">
                <a:solidFill>
                  <a:schemeClr val="lt1"/>
                </a:solidFill>
              </a:ln>
              <a:effectLst/>
            </c:spPr>
            <c:extLst>
              <c:ext xmlns:c16="http://schemas.microsoft.com/office/drawing/2014/chart" uri="{C3380CC4-5D6E-409C-BE32-E72D297353CC}">
                <c16:uniqueId val="{00000005-47A8-4A63-A5CE-1A5A76EF93B2}"/>
              </c:ext>
            </c:extLst>
          </c:dPt>
          <c:dLbls>
            <c:dLbl>
              <c:idx val="0"/>
              <c:layout>
                <c:manualLayout>
                  <c:x val="-9.8511925139792303E-2"/>
                  <c:y val="7.1880161321298194E-2"/>
                </c:manualLayout>
              </c:layout>
              <c:tx>
                <c:rich>
                  <a:bodyPr/>
                  <a:lstStyle/>
                  <a:p>
                    <a:r>
                      <a:rPr lang="en-US"/>
                      <a:t>Ja</a:t>
                    </a:r>
                  </a:p>
                  <a:p>
                    <a:fld id="{095FB68E-FBD1-426F-A9F0-1010B751EEA8}" type="PERCENTAGE">
                      <a:rPr lang="en-US"/>
                      <a:pPr/>
                      <a:t>[PROZENTSATZ]</a:t>
                    </a:fld>
                    <a:endParaRPr lang="de-DE"/>
                  </a:p>
                </c:rich>
              </c:tx>
              <c:dLblPos val="bestFit"/>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47A8-4A63-A5CE-1A5A76EF93B2}"/>
                </c:ext>
              </c:extLst>
            </c:dLbl>
            <c:dLbl>
              <c:idx val="1"/>
              <c:layout>
                <c:manualLayout>
                  <c:x val="-1.6095451836636953E-3"/>
                  <c:y val="-4.1715406416770073E-2"/>
                </c:manualLayout>
              </c:layout>
              <c:tx>
                <c:rich>
                  <a:bodyPr/>
                  <a:lstStyle/>
                  <a:p>
                    <a:r>
                      <a:rPr lang="en-US"/>
                      <a:t>Nein</a:t>
                    </a:r>
                  </a:p>
                  <a:p>
                    <a:fld id="{EEEC6D8D-FABC-464D-AD61-E1DA677B8070}" type="PERCENTAGE">
                      <a:rPr lang="en-US"/>
                      <a:pPr/>
                      <a:t>[PROZENTSATZ]</a:t>
                    </a:fld>
                    <a:endParaRPr lang="de-DE"/>
                  </a:p>
                </c:rich>
              </c:tx>
              <c:dLblPos val="bestFit"/>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47A8-4A63-A5CE-1A5A76EF93B2}"/>
                </c:ext>
              </c:extLst>
            </c:dLbl>
            <c:dLbl>
              <c:idx val="2"/>
              <c:layout>
                <c:manualLayout>
                  <c:x val="0.17351363688234619"/>
                  <c:y val="-2.5803958540659189E-2"/>
                </c:manualLayout>
              </c:layout>
              <c:tx>
                <c:rich>
                  <a:bodyPr/>
                  <a:lstStyle/>
                  <a:p>
                    <a:r>
                      <a:rPr lang="en-US" dirty="0" err="1"/>
                      <a:t>Weiß</a:t>
                    </a:r>
                    <a:r>
                      <a:rPr lang="en-US" dirty="0"/>
                      <a:t> </a:t>
                    </a:r>
                    <a:r>
                      <a:rPr lang="en-US" dirty="0" err="1"/>
                      <a:t>nicht</a:t>
                    </a:r>
                    <a:endParaRPr lang="en-US" dirty="0"/>
                  </a:p>
                  <a:p>
                    <a:fld id="{0F7EED37-F69B-4ED6-9258-FF66BEA83D90}" type="PERCENTAGE">
                      <a:rPr lang="en-US"/>
                      <a:pPr/>
                      <a:t>[PROZENTSATZ]</a:t>
                    </a:fld>
                    <a:endParaRPr lang="de-DE"/>
                  </a:p>
                </c:rich>
              </c:tx>
              <c:dLblPos val="bestFit"/>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47A8-4A63-A5CE-1A5A76EF93B2}"/>
                </c:ext>
              </c:extLst>
            </c:dLbl>
            <c:spPr>
              <a:solidFill>
                <a:schemeClr val="bg1"/>
              </a:solid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Tabelle1!$A$2:$A$4</c:f>
              <c:strCache>
                <c:ptCount val="3"/>
                <c:pt idx="0">
                  <c:v>ja</c:v>
                </c:pt>
                <c:pt idx="1">
                  <c:v>nein</c:v>
                </c:pt>
                <c:pt idx="2">
                  <c:v>weiß nicht</c:v>
                </c:pt>
              </c:strCache>
            </c:strRef>
          </c:cat>
          <c:val>
            <c:numRef>
              <c:f>Tabelle1!$B$2:$B$4</c:f>
              <c:numCache>
                <c:formatCode>General</c:formatCode>
                <c:ptCount val="3"/>
                <c:pt idx="0">
                  <c:v>49</c:v>
                </c:pt>
                <c:pt idx="1">
                  <c:v>6</c:v>
                </c:pt>
                <c:pt idx="2">
                  <c:v>44</c:v>
                </c:pt>
              </c:numCache>
            </c:numRef>
          </c:val>
          <c:extLst>
            <c:ext xmlns:c16="http://schemas.microsoft.com/office/drawing/2014/chart" uri="{C3380CC4-5D6E-409C-BE32-E72D297353CC}">
              <c16:uniqueId val="{00000006-47A8-4A63-A5CE-1A5A76EF93B2}"/>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25588649244931"/>
          <c:y val="0.13837999584568006"/>
          <c:w val="0.70866408003347403"/>
          <c:h val="0.65953592031733388"/>
        </c:manualLayout>
      </c:layout>
      <c:barChart>
        <c:barDir val="col"/>
        <c:grouping val="clustered"/>
        <c:varyColors val="0"/>
        <c:ser>
          <c:idx val="0"/>
          <c:order val="0"/>
          <c:tx>
            <c:strRef>
              <c:f>Tabelle1!$B$1</c:f>
              <c:strCache>
                <c:ptCount val="1"/>
                <c:pt idx="0">
                  <c:v>10. Wenn du deine Woche anschaust, hast du das Gefühl, dass du genügend Freizeit hast? (in %; n = xxx)</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ja</c:v>
                </c:pt>
                <c:pt idx="1">
                  <c:v>nein</c:v>
                </c:pt>
                <c:pt idx="2">
                  <c:v>weiß nicht</c:v>
                </c:pt>
              </c:strCache>
            </c:strRef>
          </c:cat>
          <c:val>
            <c:numRef>
              <c:f>Tabelle1!$B$2:$B$4</c:f>
              <c:numCache>
                <c:formatCode>General</c:formatCode>
                <c:ptCount val="3"/>
                <c:pt idx="0">
                  <c:v>70</c:v>
                </c:pt>
                <c:pt idx="1">
                  <c:v>11</c:v>
                </c:pt>
                <c:pt idx="2">
                  <c:v>20</c:v>
                </c:pt>
              </c:numCache>
            </c:numRef>
          </c:val>
          <c:extLst>
            <c:ext xmlns:c16="http://schemas.microsoft.com/office/drawing/2014/chart" uri="{C3380CC4-5D6E-409C-BE32-E72D297353CC}">
              <c16:uniqueId val="{00000000-B082-4F15-B01F-F40F229702AD}"/>
            </c:ext>
          </c:extLst>
        </c:ser>
        <c:dLbls>
          <c:showLegendKey val="0"/>
          <c:showVal val="0"/>
          <c:showCatName val="0"/>
          <c:showSerName val="0"/>
          <c:showPercent val="0"/>
          <c:showBubbleSize val="0"/>
        </c:dLbls>
        <c:gapWidth val="95"/>
        <c:overlap val="-27"/>
        <c:axId val="523262632"/>
        <c:axId val="438506992"/>
      </c:barChart>
      <c:catAx>
        <c:axId val="523262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438506992"/>
        <c:crosses val="autoZero"/>
        <c:auto val="1"/>
        <c:lblAlgn val="ctr"/>
        <c:lblOffset val="100"/>
        <c:noMultiLvlLbl val="0"/>
      </c:catAx>
      <c:valAx>
        <c:axId val="438506992"/>
        <c:scaling>
          <c:orientation val="minMax"/>
        </c:scaling>
        <c:delete val="1"/>
        <c:axPos val="l"/>
        <c:numFmt formatCode="General" sourceLinked="1"/>
        <c:majorTickMark val="none"/>
        <c:minorTickMark val="none"/>
        <c:tickLblPos val="nextTo"/>
        <c:crossAx val="52326263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952299440830765"/>
          <c:y val="2.4120402671185093E-2"/>
          <c:w val="0.57957134585229986"/>
          <c:h val="0.9568013702928484"/>
        </c:manualLayout>
      </c:layout>
      <c:barChart>
        <c:barDir val="bar"/>
        <c:grouping val="clustered"/>
        <c:varyColors val="0"/>
        <c:ser>
          <c:idx val="0"/>
          <c:order val="0"/>
          <c:tx>
            <c:strRef>
              <c:f>Tabelle1!$B$1</c:f>
              <c:strCache>
                <c:ptCount val="1"/>
                <c:pt idx="0">
                  <c:v>Jungen</c:v>
                </c:pt>
              </c:strCache>
            </c:strRef>
          </c:tx>
          <c:spPr>
            <a:solidFill>
              <a:srgbClr val="ED7D3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Tabelle1!$A$2:$A$12</c:f>
              <c:strCache>
                <c:ptCount val="11"/>
                <c:pt idx="0">
                  <c:v>Keine weiteren Angebote</c:v>
                </c:pt>
                <c:pt idx="1">
                  <c:v>Kinder- und Jugendgruppen</c:v>
                </c:pt>
                <c:pt idx="2">
                  <c:v>Nachmittags geöffnete Schulhöfe</c:v>
                </c:pt>
                <c:pt idx="3">
                  <c:v>Büchereien</c:v>
                </c:pt>
                <c:pt idx="4">
                  <c:v>Tanz-, Theater- oder Musikstunden</c:v>
                </c:pt>
                <c:pt idx="5">
                  <c:v>Grünflächen</c:v>
                </c:pt>
                <c:pt idx="6">
                  <c:v>Spiel- und Bolzplätze</c:v>
                </c:pt>
                <c:pt idx="7">
                  <c:v>Sportangebote</c:v>
                </c:pt>
                <c:pt idx="8">
                  <c:v>Mal-, Bastel- oder Töpferangebote</c:v>
                </c:pt>
                <c:pt idx="9">
                  <c:v>Ruhige Orte zum Chillen</c:v>
                </c:pt>
                <c:pt idx="10">
                  <c:v>Orte zum Freund_innen treffen</c:v>
                </c:pt>
              </c:strCache>
            </c:strRef>
          </c:cat>
          <c:val>
            <c:numRef>
              <c:f>Tabelle1!$B$2:$B$12</c:f>
              <c:numCache>
                <c:formatCode>General</c:formatCode>
                <c:ptCount val="11"/>
                <c:pt idx="0">
                  <c:v>2</c:v>
                </c:pt>
                <c:pt idx="1">
                  <c:v>13</c:v>
                </c:pt>
                <c:pt idx="2">
                  <c:v>34</c:v>
                </c:pt>
                <c:pt idx="3">
                  <c:v>13</c:v>
                </c:pt>
                <c:pt idx="4">
                  <c:v>10</c:v>
                </c:pt>
                <c:pt idx="5">
                  <c:v>33</c:v>
                </c:pt>
                <c:pt idx="6">
                  <c:v>64</c:v>
                </c:pt>
                <c:pt idx="7">
                  <c:v>67</c:v>
                </c:pt>
                <c:pt idx="8">
                  <c:v>15</c:v>
                </c:pt>
                <c:pt idx="9">
                  <c:v>64</c:v>
                </c:pt>
                <c:pt idx="10">
                  <c:v>56</c:v>
                </c:pt>
              </c:numCache>
            </c:numRef>
          </c:val>
          <c:extLst>
            <c:ext xmlns:c16="http://schemas.microsoft.com/office/drawing/2014/chart" uri="{C3380CC4-5D6E-409C-BE32-E72D297353CC}">
              <c16:uniqueId val="{00000000-A124-45DD-91C9-14AF142D7E15}"/>
            </c:ext>
          </c:extLst>
        </c:ser>
        <c:ser>
          <c:idx val="1"/>
          <c:order val="1"/>
          <c:tx>
            <c:strRef>
              <c:f>Tabelle1!$C$1</c:f>
              <c:strCache>
                <c:ptCount val="1"/>
                <c:pt idx="0">
                  <c:v>Mädchen</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Tabelle1!$A$2:$A$12</c:f>
              <c:strCache>
                <c:ptCount val="11"/>
                <c:pt idx="0">
                  <c:v>Keine weiteren Angebote</c:v>
                </c:pt>
                <c:pt idx="1">
                  <c:v>Kinder- und Jugendgruppen</c:v>
                </c:pt>
                <c:pt idx="2">
                  <c:v>Nachmittags geöffnete Schulhöfe</c:v>
                </c:pt>
                <c:pt idx="3">
                  <c:v>Büchereien</c:v>
                </c:pt>
                <c:pt idx="4">
                  <c:v>Tanz-, Theater- oder Musikstunden</c:v>
                </c:pt>
                <c:pt idx="5">
                  <c:v>Grünflächen</c:v>
                </c:pt>
                <c:pt idx="6">
                  <c:v>Spiel- und Bolzplätze</c:v>
                </c:pt>
                <c:pt idx="7">
                  <c:v>Sportangebote</c:v>
                </c:pt>
                <c:pt idx="8">
                  <c:v>Mal-, Bastel- oder Töpferangebote</c:v>
                </c:pt>
                <c:pt idx="9">
                  <c:v>Ruhige Orte zum Chillen</c:v>
                </c:pt>
                <c:pt idx="10">
                  <c:v>Orte zum Freund_innen treffen</c:v>
                </c:pt>
              </c:strCache>
            </c:strRef>
          </c:cat>
          <c:val>
            <c:numRef>
              <c:f>Tabelle1!$C$2:$C$12</c:f>
              <c:numCache>
                <c:formatCode>General</c:formatCode>
                <c:ptCount val="11"/>
                <c:pt idx="0">
                  <c:v>4</c:v>
                </c:pt>
                <c:pt idx="1">
                  <c:v>22</c:v>
                </c:pt>
                <c:pt idx="2">
                  <c:v>30</c:v>
                </c:pt>
                <c:pt idx="3">
                  <c:v>30</c:v>
                </c:pt>
                <c:pt idx="4">
                  <c:v>37</c:v>
                </c:pt>
                <c:pt idx="5">
                  <c:v>45</c:v>
                </c:pt>
                <c:pt idx="6">
                  <c:v>45</c:v>
                </c:pt>
                <c:pt idx="7">
                  <c:v>47</c:v>
                </c:pt>
                <c:pt idx="8">
                  <c:v>49</c:v>
                </c:pt>
                <c:pt idx="9">
                  <c:v>61</c:v>
                </c:pt>
                <c:pt idx="10">
                  <c:v>72</c:v>
                </c:pt>
              </c:numCache>
            </c:numRef>
          </c:val>
          <c:extLst>
            <c:ext xmlns:c16="http://schemas.microsoft.com/office/drawing/2014/chart" uri="{C3380CC4-5D6E-409C-BE32-E72D297353CC}">
              <c16:uniqueId val="{00000001-A124-45DD-91C9-14AF142D7E15}"/>
            </c:ext>
          </c:extLst>
        </c:ser>
        <c:dLbls>
          <c:dLblPos val="outEnd"/>
          <c:showLegendKey val="0"/>
          <c:showVal val="1"/>
          <c:showCatName val="0"/>
          <c:showSerName val="0"/>
          <c:showPercent val="0"/>
          <c:showBubbleSize val="0"/>
        </c:dLbls>
        <c:gapWidth val="139"/>
        <c:overlap val="-16"/>
        <c:axId val="524548608"/>
        <c:axId val="524543512"/>
      </c:barChart>
      <c:catAx>
        <c:axId val="524548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4543512"/>
        <c:crosses val="autoZero"/>
        <c:auto val="1"/>
        <c:lblAlgn val="ctr"/>
        <c:lblOffset val="100"/>
        <c:noMultiLvlLbl val="0"/>
      </c:catAx>
      <c:valAx>
        <c:axId val="524543512"/>
        <c:scaling>
          <c:orientation val="minMax"/>
        </c:scaling>
        <c:delete val="1"/>
        <c:axPos val="b"/>
        <c:numFmt formatCode="General" sourceLinked="1"/>
        <c:majorTickMark val="none"/>
        <c:minorTickMark val="none"/>
        <c:tickLblPos val="nextTo"/>
        <c:crossAx val="524548608"/>
        <c:crosses val="autoZero"/>
        <c:crossBetween val="between"/>
      </c:valAx>
      <c:spPr>
        <a:noFill/>
        <a:ln>
          <a:noFill/>
        </a:ln>
        <a:effectLst/>
      </c:spPr>
    </c:plotArea>
    <c:legend>
      <c:legendPos val="t"/>
      <c:layout>
        <c:manualLayout>
          <c:xMode val="edge"/>
          <c:yMode val="edge"/>
          <c:x val="0.77470532168203188"/>
          <c:y val="0.82310912706017714"/>
          <c:w val="0.18847409774261309"/>
          <c:h val="8.395494866939098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w="9525" cap="flat" cmpd="sng" algn="ctr">
      <a:solidFill>
        <a:schemeClr val="bg1"/>
      </a:solidFill>
      <a:round/>
    </a:ln>
    <a:effectLst/>
  </c:spPr>
  <c:txPr>
    <a:bodyPr/>
    <a:lstStyle/>
    <a:p>
      <a:pPr>
        <a:defRPr sz="1200">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213709482633687E-2"/>
          <c:y val="0.25859849000356439"/>
          <c:w val="0.92156979487983215"/>
          <c:h val="0.33601140598165963"/>
        </c:manualLayout>
      </c:layout>
      <c:barChart>
        <c:barDir val="col"/>
        <c:grouping val="clustered"/>
        <c:varyColors val="0"/>
        <c:ser>
          <c:idx val="0"/>
          <c:order val="0"/>
          <c:tx>
            <c:strRef>
              <c:f>Tabelle1!$B$1</c:f>
              <c:strCache>
                <c:ptCount val="1"/>
                <c:pt idx="0">
                  <c:v>fast jeden Tag</c:v>
                </c:pt>
              </c:strCache>
            </c:strRef>
          </c:tx>
          <c:spPr>
            <a:solidFill>
              <a:srgbClr val="ED7D31"/>
            </a:solidFill>
            <a:ln>
              <a:solidFill>
                <a:srgbClr val="FF9100"/>
              </a:solid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Tabelle1!$A$2:$A$8</c:f>
              <c:strCache>
                <c:ptCount val="7"/>
                <c:pt idx="0">
                  <c:v>müde und schlapp</c:v>
                </c:pt>
                <c:pt idx="1">
                  <c:v>gestresst</c:v>
                </c:pt>
                <c:pt idx="2">
                  <c:v>schlecht geschlafen</c:v>
                </c:pt>
                <c:pt idx="3">
                  <c:v>traurig</c:v>
                </c:pt>
                <c:pt idx="4">
                  <c:v>Kopfschmerzen</c:v>
                </c:pt>
                <c:pt idx="5">
                  <c:v>Rückenschmerzen</c:v>
                </c:pt>
                <c:pt idx="6">
                  <c:v>Magen-/Bauchschmerzen</c:v>
                </c:pt>
              </c:strCache>
            </c:strRef>
          </c:cat>
          <c:val>
            <c:numRef>
              <c:f>Tabelle1!$B$2:$B$8</c:f>
              <c:numCache>
                <c:formatCode>General</c:formatCode>
                <c:ptCount val="7"/>
                <c:pt idx="0">
                  <c:v>23</c:v>
                </c:pt>
                <c:pt idx="1">
                  <c:v>15</c:v>
                </c:pt>
                <c:pt idx="2">
                  <c:v>13</c:v>
                </c:pt>
                <c:pt idx="3">
                  <c:v>13</c:v>
                </c:pt>
                <c:pt idx="4">
                  <c:v>10</c:v>
                </c:pt>
                <c:pt idx="5">
                  <c:v>8</c:v>
                </c:pt>
                <c:pt idx="6">
                  <c:v>7</c:v>
                </c:pt>
              </c:numCache>
            </c:numRef>
          </c:val>
          <c:extLst>
            <c:ext xmlns:c16="http://schemas.microsoft.com/office/drawing/2014/chart" uri="{C3380CC4-5D6E-409C-BE32-E72D297353CC}">
              <c16:uniqueId val="{00000000-669E-4AB4-A8F6-18C29FEFDB3A}"/>
            </c:ext>
          </c:extLst>
        </c:ser>
        <c:ser>
          <c:idx val="1"/>
          <c:order val="1"/>
          <c:tx>
            <c:strRef>
              <c:f>Tabelle1!$C$1</c:f>
              <c:strCache>
                <c:ptCount val="1"/>
                <c:pt idx="0">
                  <c:v>fast jede Woche</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Tabelle1!$A$2:$A$8</c:f>
              <c:strCache>
                <c:ptCount val="7"/>
                <c:pt idx="0">
                  <c:v>müde und schlapp</c:v>
                </c:pt>
                <c:pt idx="1">
                  <c:v>gestresst</c:v>
                </c:pt>
                <c:pt idx="2">
                  <c:v>schlecht geschlafen</c:v>
                </c:pt>
                <c:pt idx="3">
                  <c:v>traurig</c:v>
                </c:pt>
                <c:pt idx="4">
                  <c:v>Kopfschmerzen</c:v>
                </c:pt>
                <c:pt idx="5">
                  <c:v>Rückenschmerzen</c:v>
                </c:pt>
                <c:pt idx="6">
                  <c:v>Magen-/Bauchschmerzen</c:v>
                </c:pt>
              </c:strCache>
            </c:strRef>
          </c:cat>
          <c:val>
            <c:numRef>
              <c:f>Tabelle1!$C$2:$C$8</c:f>
              <c:numCache>
                <c:formatCode>General</c:formatCode>
                <c:ptCount val="7"/>
                <c:pt idx="0">
                  <c:v>21</c:v>
                </c:pt>
                <c:pt idx="1">
                  <c:v>24</c:v>
                </c:pt>
                <c:pt idx="2">
                  <c:v>14</c:v>
                </c:pt>
                <c:pt idx="3">
                  <c:v>15</c:v>
                </c:pt>
                <c:pt idx="4">
                  <c:v>15</c:v>
                </c:pt>
                <c:pt idx="5">
                  <c:v>9</c:v>
                </c:pt>
                <c:pt idx="6">
                  <c:v>10</c:v>
                </c:pt>
              </c:numCache>
            </c:numRef>
          </c:val>
          <c:extLst>
            <c:ext xmlns:c16="http://schemas.microsoft.com/office/drawing/2014/chart" uri="{C3380CC4-5D6E-409C-BE32-E72D297353CC}">
              <c16:uniqueId val="{00000001-669E-4AB4-A8F6-18C29FEFDB3A}"/>
            </c:ext>
          </c:extLst>
        </c:ser>
        <c:ser>
          <c:idx val="2"/>
          <c:order val="2"/>
          <c:tx>
            <c:strRef>
              <c:f>Tabelle1!$D$1</c:f>
              <c:strCache>
                <c:ptCount val="1"/>
                <c:pt idx="0">
                  <c:v>fast jeden Monat</c:v>
                </c:pt>
              </c:strCache>
            </c:strRef>
          </c:tx>
          <c:spPr>
            <a:solidFill>
              <a:srgbClr val="50BAA8"/>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Tabelle1!$A$2:$A$8</c:f>
              <c:strCache>
                <c:ptCount val="7"/>
                <c:pt idx="0">
                  <c:v>müde und schlapp</c:v>
                </c:pt>
                <c:pt idx="1">
                  <c:v>gestresst</c:v>
                </c:pt>
                <c:pt idx="2">
                  <c:v>schlecht geschlafen</c:v>
                </c:pt>
                <c:pt idx="3">
                  <c:v>traurig</c:v>
                </c:pt>
                <c:pt idx="4">
                  <c:v>Kopfschmerzen</c:v>
                </c:pt>
                <c:pt idx="5">
                  <c:v>Rückenschmerzen</c:v>
                </c:pt>
                <c:pt idx="6">
                  <c:v>Magen-/Bauchschmerzen</c:v>
                </c:pt>
              </c:strCache>
            </c:strRef>
          </c:cat>
          <c:val>
            <c:numRef>
              <c:f>Tabelle1!$D$2:$D$8</c:f>
              <c:numCache>
                <c:formatCode>General</c:formatCode>
                <c:ptCount val="7"/>
                <c:pt idx="0">
                  <c:v>20</c:v>
                </c:pt>
                <c:pt idx="1">
                  <c:v>10</c:v>
                </c:pt>
                <c:pt idx="2">
                  <c:v>14</c:v>
                </c:pt>
                <c:pt idx="3">
                  <c:v>23</c:v>
                </c:pt>
                <c:pt idx="4">
                  <c:v>13</c:v>
                </c:pt>
                <c:pt idx="5">
                  <c:v>13</c:v>
                </c:pt>
                <c:pt idx="6">
                  <c:v>18</c:v>
                </c:pt>
              </c:numCache>
            </c:numRef>
          </c:val>
          <c:extLst>
            <c:ext xmlns:c16="http://schemas.microsoft.com/office/drawing/2014/chart" uri="{C3380CC4-5D6E-409C-BE32-E72D297353CC}">
              <c16:uniqueId val="{00000002-669E-4AB4-A8F6-18C29FEFDB3A}"/>
            </c:ext>
          </c:extLst>
        </c:ser>
        <c:ser>
          <c:idx val="3"/>
          <c:order val="3"/>
          <c:tx>
            <c:strRef>
              <c:f>Tabelle1!$E$1</c:f>
              <c:strCache>
                <c:ptCount val="1"/>
                <c:pt idx="0">
                  <c:v>selten/nie</c:v>
                </c:pt>
              </c:strCache>
            </c:strRef>
          </c:tx>
          <c:spPr>
            <a:solidFill>
              <a:srgbClr val="D9D9D9"/>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Tabelle1!$A$2:$A$8</c:f>
              <c:strCache>
                <c:ptCount val="7"/>
                <c:pt idx="0">
                  <c:v>müde und schlapp</c:v>
                </c:pt>
                <c:pt idx="1">
                  <c:v>gestresst</c:v>
                </c:pt>
                <c:pt idx="2">
                  <c:v>schlecht geschlafen</c:v>
                </c:pt>
                <c:pt idx="3">
                  <c:v>traurig</c:v>
                </c:pt>
                <c:pt idx="4">
                  <c:v>Kopfschmerzen</c:v>
                </c:pt>
                <c:pt idx="5">
                  <c:v>Rückenschmerzen</c:v>
                </c:pt>
                <c:pt idx="6">
                  <c:v>Magen-/Bauchschmerzen</c:v>
                </c:pt>
              </c:strCache>
            </c:strRef>
          </c:cat>
          <c:val>
            <c:numRef>
              <c:f>Tabelle1!$E$2:$E$8</c:f>
              <c:numCache>
                <c:formatCode>General</c:formatCode>
                <c:ptCount val="7"/>
                <c:pt idx="0">
                  <c:v>36</c:v>
                </c:pt>
                <c:pt idx="1">
                  <c:v>51</c:v>
                </c:pt>
                <c:pt idx="2">
                  <c:v>58</c:v>
                </c:pt>
                <c:pt idx="3">
                  <c:v>49</c:v>
                </c:pt>
                <c:pt idx="4">
                  <c:v>62</c:v>
                </c:pt>
                <c:pt idx="5">
                  <c:v>70</c:v>
                </c:pt>
                <c:pt idx="6">
                  <c:v>65</c:v>
                </c:pt>
              </c:numCache>
            </c:numRef>
          </c:val>
          <c:extLst>
            <c:ext xmlns:c16="http://schemas.microsoft.com/office/drawing/2014/chart" uri="{C3380CC4-5D6E-409C-BE32-E72D297353CC}">
              <c16:uniqueId val="{00000003-669E-4AB4-A8F6-18C29FEFDB3A}"/>
            </c:ext>
          </c:extLst>
        </c:ser>
        <c:dLbls>
          <c:showLegendKey val="0"/>
          <c:showVal val="0"/>
          <c:showCatName val="0"/>
          <c:showSerName val="0"/>
          <c:showPercent val="0"/>
          <c:showBubbleSize val="0"/>
        </c:dLbls>
        <c:gapWidth val="163"/>
        <c:overlap val="-11"/>
        <c:axId val="524546648"/>
        <c:axId val="524542336"/>
      </c:barChart>
      <c:catAx>
        <c:axId val="524546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4542336"/>
        <c:crosses val="autoZero"/>
        <c:auto val="1"/>
        <c:lblAlgn val="ctr"/>
        <c:lblOffset val="100"/>
        <c:noMultiLvlLbl val="0"/>
      </c:catAx>
      <c:valAx>
        <c:axId val="524542336"/>
        <c:scaling>
          <c:orientation val="minMax"/>
        </c:scaling>
        <c:delete val="1"/>
        <c:axPos val="l"/>
        <c:numFmt formatCode="General" sourceLinked="1"/>
        <c:majorTickMark val="none"/>
        <c:minorTickMark val="none"/>
        <c:tickLblPos val="nextTo"/>
        <c:crossAx val="524546648"/>
        <c:crosses val="autoZero"/>
        <c:crossBetween val="between"/>
      </c:valAx>
      <c:spPr>
        <a:noFill/>
        <a:ln>
          <a:noFill/>
        </a:ln>
        <a:effectLst/>
      </c:spPr>
    </c:plotArea>
    <c:legend>
      <c:legendPos val="t"/>
      <c:layout>
        <c:manualLayout>
          <c:xMode val="edge"/>
          <c:yMode val="edge"/>
          <c:x val="0.16010387781923124"/>
          <c:y val="0.14023809523809525"/>
          <c:w val="0.82328251913296113"/>
          <c:h val="5.985775971551943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755588522449176E-2"/>
          <c:y val="0.24559139784946238"/>
          <c:w val="0.91540859928740792"/>
          <c:h val="0.6029801064586553"/>
        </c:manualLayout>
      </c:layout>
      <c:barChart>
        <c:barDir val="col"/>
        <c:grouping val="clustered"/>
        <c:varyColors val="0"/>
        <c:ser>
          <c:idx val="0"/>
          <c:order val="0"/>
          <c:tx>
            <c:strRef>
              <c:f>Tabelle1!$B$1</c:f>
              <c:strCache>
                <c:ptCount val="1"/>
                <c:pt idx="0">
                  <c:v>12. Wie oft in der letzten Zeit hast du Sport gemacht? (in %; n = xx)</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fast jeden Tag</c:v>
                </c:pt>
                <c:pt idx="1">
                  <c:v>fast jede Woche</c:v>
                </c:pt>
                <c:pt idx="2">
                  <c:v>fast jeden Monat</c:v>
                </c:pt>
                <c:pt idx="3">
                  <c:v>selten/nie</c:v>
                </c:pt>
              </c:strCache>
            </c:strRef>
          </c:cat>
          <c:val>
            <c:numRef>
              <c:f>Tabelle1!$B$2:$B$5</c:f>
              <c:numCache>
                <c:formatCode>General</c:formatCode>
                <c:ptCount val="4"/>
                <c:pt idx="0">
                  <c:v>65</c:v>
                </c:pt>
                <c:pt idx="1">
                  <c:v>25</c:v>
                </c:pt>
                <c:pt idx="2">
                  <c:v>6</c:v>
                </c:pt>
                <c:pt idx="3">
                  <c:v>9</c:v>
                </c:pt>
              </c:numCache>
            </c:numRef>
          </c:val>
          <c:extLst>
            <c:ext xmlns:c16="http://schemas.microsoft.com/office/drawing/2014/chart" uri="{C3380CC4-5D6E-409C-BE32-E72D297353CC}">
              <c16:uniqueId val="{00000000-634C-4119-AF1C-0B9ED4809617}"/>
            </c:ext>
          </c:extLst>
        </c:ser>
        <c:dLbls>
          <c:dLblPos val="outEnd"/>
          <c:showLegendKey val="0"/>
          <c:showVal val="1"/>
          <c:showCatName val="0"/>
          <c:showSerName val="0"/>
          <c:showPercent val="0"/>
          <c:showBubbleSize val="0"/>
        </c:dLbls>
        <c:gapWidth val="82"/>
        <c:overlap val="-27"/>
        <c:axId val="524545864"/>
        <c:axId val="524541944"/>
      </c:barChart>
      <c:catAx>
        <c:axId val="524545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4541944"/>
        <c:crosses val="autoZero"/>
        <c:auto val="1"/>
        <c:lblAlgn val="ctr"/>
        <c:lblOffset val="100"/>
        <c:noMultiLvlLbl val="0"/>
      </c:catAx>
      <c:valAx>
        <c:axId val="524541944"/>
        <c:scaling>
          <c:orientation val="minMax"/>
        </c:scaling>
        <c:delete val="1"/>
        <c:axPos val="l"/>
        <c:numFmt formatCode="General" sourceLinked="1"/>
        <c:majorTickMark val="none"/>
        <c:minorTickMark val="none"/>
        <c:tickLblPos val="nextTo"/>
        <c:crossAx val="524545864"/>
        <c:crosses val="autoZero"/>
        <c:crossBetween val="between"/>
      </c:valAx>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732080591375351E-2"/>
          <c:y val="0.2765991902834008"/>
          <c:w val="0.95782240987992429"/>
          <c:h val="0.53975173280723499"/>
        </c:manualLayout>
      </c:layout>
      <c:barChart>
        <c:barDir val="col"/>
        <c:grouping val="clustered"/>
        <c:varyColors val="0"/>
        <c:ser>
          <c:idx val="0"/>
          <c:order val="0"/>
          <c:tx>
            <c:strRef>
              <c:f>Tabelle1!$B$1</c:f>
              <c:strCache>
                <c:ptCount val="1"/>
                <c:pt idx="0">
                  <c:v>13. Wie würdest du deine Gesundheit einschätzen? (in %; n = xxx)</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sehr gut</c:v>
                </c:pt>
                <c:pt idx="1">
                  <c:v>gut</c:v>
                </c:pt>
                <c:pt idx="2">
                  <c:v>befriedigend</c:v>
                </c:pt>
                <c:pt idx="3">
                  <c:v>ausreichend</c:v>
                </c:pt>
                <c:pt idx="4">
                  <c:v>mangelhaft</c:v>
                </c:pt>
              </c:strCache>
            </c:strRef>
          </c:cat>
          <c:val>
            <c:numRef>
              <c:f>Tabelle1!$B$2:$B$6</c:f>
              <c:numCache>
                <c:formatCode>General</c:formatCode>
                <c:ptCount val="5"/>
                <c:pt idx="0">
                  <c:v>32</c:v>
                </c:pt>
                <c:pt idx="1">
                  <c:v>49</c:v>
                </c:pt>
                <c:pt idx="2">
                  <c:v>16</c:v>
                </c:pt>
                <c:pt idx="3">
                  <c:v>3</c:v>
                </c:pt>
                <c:pt idx="4">
                  <c:v>0.7</c:v>
                </c:pt>
              </c:numCache>
            </c:numRef>
          </c:val>
          <c:extLst>
            <c:ext xmlns:c16="http://schemas.microsoft.com/office/drawing/2014/chart" uri="{C3380CC4-5D6E-409C-BE32-E72D297353CC}">
              <c16:uniqueId val="{00000000-895D-4736-96B4-BA55745549FD}"/>
            </c:ext>
          </c:extLst>
        </c:ser>
        <c:dLbls>
          <c:showLegendKey val="0"/>
          <c:showVal val="0"/>
          <c:showCatName val="0"/>
          <c:showSerName val="0"/>
          <c:showPercent val="0"/>
          <c:showBubbleSize val="0"/>
        </c:dLbls>
        <c:gapWidth val="75"/>
        <c:overlap val="-27"/>
        <c:axId val="524549000"/>
        <c:axId val="524543904"/>
      </c:barChart>
      <c:catAx>
        <c:axId val="524549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4543904"/>
        <c:crosses val="autoZero"/>
        <c:auto val="1"/>
        <c:lblAlgn val="ctr"/>
        <c:lblOffset val="100"/>
        <c:noMultiLvlLbl val="0"/>
      </c:catAx>
      <c:valAx>
        <c:axId val="524543904"/>
        <c:scaling>
          <c:orientation val="minMax"/>
        </c:scaling>
        <c:delete val="1"/>
        <c:axPos val="l"/>
        <c:numFmt formatCode="General" sourceLinked="1"/>
        <c:majorTickMark val="none"/>
        <c:minorTickMark val="none"/>
        <c:tickLblPos val="nextTo"/>
        <c:crossAx val="524549000"/>
        <c:crosses val="autoZero"/>
        <c:crossBetween val="between"/>
      </c:valAx>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396064310302698"/>
          <c:y val="5.9975347219496107E-2"/>
          <c:w val="0.45338803978698822"/>
          <c:h val="0.88590248422703743"/>
        </c:manualLayout>
      </c:layout>
      <c:barChart>
        <c:barDir val="bar"/>
        <c:grouping val="clustered"/>
        <c:varyColors val="0"/>
        <c:ser>
          <c:idx val="0"/>
          <c:order val="0"/>
          <c:tx>
            <c:strRef>
              <c:f>Tabelle1!$B$1</c:f>
              <c:strCache>
                <c:ptCount val="1"/>
                <c:pt idx="0">
                  <c:v>nie</c:v>
                </c:pt>
              </c:strCache>
            </c:strRef>
          </c:tx>
          <c:spPr>
            <a:solidFill>
              <a:srgbClr val="D9D9D9"/>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Ich kaufe mir etwas zu essen in der Schule</c:v>
                </c:pt>
                <c:pt idx="1">
                  <c:v>Ich nehme mir etwas zu essen in die Schule mit</c:v>
                </c:pt>
                <c:pt idx="2">
                  <c:v>Ich esse mein Frühstück vor der Schule zu Hause</c:v>
                </c:pt>
              </c:strCache>
            </c:strRef>
          </c:cat>
          <c:val>
            <c:numRef>
              <c:f>Tabelle1!$B$2:$B$4</c:f>
              <c:numCache>
                <c:formatCode>General</c:formatCode>
                <c:ptCount val="3"/>
                <c:pt idx="0">
                  <c:v>45</c:v>
                </c:pt>
                <c:pt idx="1">
                  <c:v>3</c:v>
                </c:pt>
                <c:pt idx="2">
                  <c:v>15</c:v>
                </c:pt>
              </c:numCache>
            </c:numRef>
          </c:val>
          <c:extLst>
            <c:ext xmlns:c16="http://schemas.microsoft.com/office/drawing/2014/chart" uri="{C3380CC4-5D6E-409C-BE32-E72D297353CC}">
              <c16:uniqueId val="{00000000-4607-4B23-A47C-4A3D7F2F6119}"/>
            </c:ext>
          </c:extLst>
        </c:ser>
        <c:ser>
          <c:idx val="1"/>
          <c:order val="1"/>
          <c:tx>
            <c:strRef>
              <c:f>Tabelle1!$C$1</c:f>
              <c:strCache>
                <c:ptCount val="1"/>
                <c:pt idx="0">
                  <c:v>manchmal</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Ich kaufe mir etwas zu essen in der Schule</c:v>
                </c:pt>
                <c:pt idx="1">
                  <c:v>Ich nehme mir etwas zu essen in die Schule mit</c:v>
                </c:pt>
                <c:pt idx="2">
                  <c:v>Ich esse mein Frühstück vor der Schule zu Hause</c:v>
                </c:pt>
              </c:strCache>
            </c:strRef>
          </c:cat>
          <c:val>
            <c:numRef>
              <c:f>Tabelle1!$C$2:$C$4</c:f>
              <c:numCache>
                <c:formatCode>General</c:formatCode>
                <c:ptCount val="3"/>
                <c:pt idx="0">
                  <c:v>33</c:v>
                </c:pt>
                <c:pt idx="1">
                  <c:v>4</c:v>
                </c:pt>
                <c:pt idx="2">
                  <c:v>28</c:v>
                </c:pt>
              </c:numCache>
            </c:numRef>
          </c:val>
          <c:extLst>
            <c:ext xmlns:c16="http://schemas.microsoft.com/office/drawing/2014/chart" uri="{C3380CC4-5D6E-409C-BE32-E72D297353CC}">
              <c16:uniqueId val="{00000001-4607-4B23-A47C-4A3D7F2F6119}"/>
            </c:ext>
          </c:extLst>
        </c:ser>
        <c:ser>
          <c:idx val="2"/>
          <c:order val="2"/>
          <c:tx>
            <c:strRef>
              <c:f>Tabelle1!$D$1</c:f>
              <c:strCache>
                <c:ptCount val="1"/>
                <c:pt idx="0">
                  <c:v>oft</c:v>
                </c:pt>
              </c:strCache>
            </c:strRef>
          </c:tx>
          <c:spPr>
            <a:solidFill>
              <a:srgbClr val="ED7D31"/>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Ich kaufe mir etwas zu essen in der Schule</c:v>
                </c:pt>
                <c:pt idx="1">
                  <c:v>Ich nehme mir etwas zu essen in die Schule mit</c:v>
                </c:pt>
                <c:pt idx="2">
                  <c:v>Ich esse mein Frühstück vor der Schule zu Hause</c:v>
                </c:pt>
              </c:strCache>
            </c:strRef>
          </c:cat>
          <c:val>
            <c:numRef>
              <c:f>Tabelle1!$D$2:$D$4</c:f>
              <c:numCache>
                <c:formatCode>General</c:formatCode>
                <c:ptCount val="3"/>
                <c:pt idx="0">
                  <c:v>19</c:v>
                </c:pt>
                <c:pt idx="1">
                  <c:v>91</c:v>
                </c:pt>
                <c:pt idx="2">
                  <c:v>55</c:v>
                </c:pt>
              </c:numCache>
            </c:numRef>
          </c:val>
          <c:extLst>
            <c:ext xmlns:c16="http://schemas.microsoft.com/office/drawing/2014/chart" uri="{C3380CC4-5D6E-409C-BE32-E72D297353CC}">
              <c16:uniqueId val="{00000002-4607-4B23-A47C-4A3D7F2F6119}"/>
            </c:ext>
          </c:extLst>
        </c:ser>
        <c:dLbls>
          <c:dLblPos val="outEnd"/>
          <c:showLegendKey val="0"/>
          <c:showVal val="1"/>
          <c:showCatName val="0"/>
          <c:showSerName val="0"/>
          <c:showPercent val="0"/>
          <c:showBubbleSize val="0"/>
        </c:dLbls>
        <c:gapWidth val="182"/>
        <c:overlap val="-9"/>
        <c:axId val="524545080"/>
        <c:axId val="524546256"/>
      </c:barChart>
      <c:catAx>
        <c:axId val="52454508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4546256"/>
        <c:crosses val="autoZero"/>
        <c:auto val="1"/>
        <c:lblAlgn val="ctr"/>
        <c:lblOffset val="100"/>
        <c:noMultiLvlLbl val="0"/>
      </c:catAx>
      <c:valAx>
        <c:axId val="524546256"/>
        <c:scaling>
          <c:orientation val="minMax"/>
        </c:scaling>
        <c:delete val="1"/>
        <c:axPos val="b"/>
        <c:numFmt formatCode="General" sourceLinked="1"/>
        <c:majorTickMark val="out"/>
        <c:minorTickMark val="none"/>
        <c:tickLblPos val="nextTo"/>
        <c:crossAx val="524545080"/>
        <c:crosses val="autoZero"/>
        <c:crossBetween val="between"/>
      </c:valAx>
      <c:spPr>
        <a:noFill/>
        <a:ln>
          <a:noFill/>
        </a:ln>
        <a:effectLst/>
      </c:spPr>
    </c:plotArea>
    <c:legend>
      <c:legendPos val="t"/>
      <c:layout>
        <c:manualLayout>
          <c:xMode val="edge"/>
          <c:yMode val="edge"/>
          <c:x val="0.80963924196929538"/>
          <c:y val="0.10869418987563904"/>
          <c:w val="0.16287181747395202"/>
          <c:h val="0.2351711445761018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472986166584249E-2"/>
          <c:y val="0.3319638481996845"/>
          <c:w val="0.85566835529296359"/>
          <c:h val="0.49233442054052867"/>
        </c:manualLayout>
      </c:layout>
      <c:barChart>
        <c:barDir val="col"/>
        <c:grouping val="clustered"/>
        <c:varyColors val="0"/>
        <c:ser>
          <c:idx val="0"/>
          <c:order val="0"/>
          <c:tx>
            <c:strRef>
              <c:f>Tabelle1!$B$1</c:f>
              <c:strCache>
                <c:ptCount val="1"/>
                <c:pt idx="0">
                  <c:v>fast jeden Tag</c:v>
                </c:pt>
              </c:strCache>
            </c:strRef>
          </c:tx>
          <c:spPr>
            <a:solidFill>
              <a:srgbClr val="ED7D31"/>
            </a:solidFill>
            <a:ln>
              <a:noFill/>
            </a:ln>
            <a:effectLst/>
          </c:spPr>
          <c:invertIfNegative val="0"/>
          <c:dLbls>
            <c:spPr>
              <a:noFill/>
              <a:ln>
                <a:noFill/>
              </a:ln>
              <a:effectLst/>
            </c:spPr>
            <c:txPr>
              <a:bodyPr rot="0" spcFirstLastPara="1" vertOverflow="ellipsis" vert="horz" wrap="square" anchor="ctr" anchorCtr="1"/>
              <a:lstStyle/>
              <a:p>
                <a:pPr algn="ct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 gehänselt oder beleidigt</c:v>
                </c:pt>
                <c:pt idx="1">
                  <c:v>… ausgegrenzt</c:v>
                </c:pt>
                <c:pt idx="2">
                  <c:v>…geschlagen</c:v>
                </c:pt>
              </c:strCache>
            </c:strRef>
          </c:cat>
          <c:val>
            <c:numRef>
              <c:f>Tabelle1!$B$2:$B$4</c:f>
              <c:numCache>
                <c:formatCode>General</c:formatCode>
                <c:ptCount val="3"/>
                <c:pt idx="0">
                  <c:v>9</c:v>
                </c:pt>
                <c:pt idx="1">
                  <c:v>4</c:v>
                </c:pt>
                <c:pt idx="2">
                  <c:v>4</c:v>
                </c:pt>
              </c:numCache>
            </c:numRef>
          </c:val>
          <c:extLst>
            <c:ext xmlns:c16="http://schemas.microsoft.com/office/drawing/2014/chart" uri="{C3380CC4-5D6E-409C-BE32-E72D297353CC}">
              <c16:uniqueId val="{00000000-FF1A-49E4-8A71-5DF4B3C46824}"/>
            </c:ext>
          </c:extLst>
        </c:ser>
        <c:ser>
          <c:idx val="1"/>
          <c:order val="1"/>
          <c:tx>
            <c:strRef>
              <c:f>Tabelle1!$C$1</c:f>
              <c:strCache>
                <c:ptCount val="1"/>
                <c:pt idx="0">
                  <c:v>fast jede Woche</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lgn="ct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 gehänselt oder beleidigt</c:v>
                </c:pt>
                <c:pt idx="1">
                  <c:v>… ausgegrenzt</c:v>
                </c:pt>
                <c:pt idx="2">
                  <c:v>…geschlagen</c:v>
                </c:pt>
              </c:strCache>
            </c:strRef>
          </c:cat>
          <c:val>
            <c:numRef>
              <c:f>Tabelle1!$C$2:$C$4</c:f>
              <c:numCache>
                <c:formatCode>General</c:formatCode>
                <c:ptCount val="3"/>
                <c:pt idx="0">
                  <c:v>7</c:v>
                </c:pt>
                <c:pt idx="1">
                  <c:v>7</c:v>
                </c:pt>
                <c:pt idx="2">
                  <c:v>4</c:v>
                </c:pt>
              </c:numCache>
            </c:numRef>
          </c:val>
          <c:extLst>
            <c:ext xmlns:c16="http://schemas.microsoft.com/office/drawing/2014/chart" uri="{C3380CC4-5D6E-409C-BE32-E72D297353CC}">
              <c16:uniqueId val="{00000001-FF1A-49E4-8A71-5DF4B3C46824}"/>
            </c:ext>
          </c:extLst>
        </c:ser>
        <c:ser>
          <c:idx val="2"/>
          <c:order val="2"/>
          <c:tx>
            <c:strRef>
              <c:f>Tabelle1!$D$1</c:f>
              <c:strCache>
                <c:ptCount val="1"/>
                <c:pt idx="0">
                  <c:v>fast jeden Monat</c:v>
                </c:pt>
              </c:strCache>
            </c:strRef>
          </c:tx>
          <c:spPr>
            <a:solidFill>
              <a:srgbClr val="50BAA8"/>
            </a:solidFill>
            <a:ln>
              <a:noFill/>
            </a:ln>
            <a:effectLst/>
          </c:spPr>
          <c:invertIfNegative val="0"/>
          <c:dLbls>
            <c:spPr>
              <a:noFill/>
              <a:ln>
                <a:noFill/>
              </a:ln>
              <a:effectLst/>
            </c:spPr>
            <c:txPr>
              <a:bodyPr rot="0" spcFirstLastPara="1" vertOverflow="ellipsis" vert="horz" wrap="square" anchor="ctr" anchorCtr="1"/>
              <a:lstStyle/>
              <a:p>
                <a:pPr algn="ct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 gehänselt oder beleidigt</c:v>
                </c:pt>
                <c:pt idx="1">
                  <c:v>… ausgegrenzt</c:v>
                </c:pt>
                <c:pt idx="2">
                  <c:v>…geschlagen</c:v>
                </c:pt>
              </c:strCache>
            </c:strRef>
          </c:cat>
          <c:val>
            <c:numRef>
              <c:f>Tabelle1!$D$2:$D$4</c:f>
              <c:numCache>
                <c:formatCode>General</c:formatCode>
                <c:ptCount val="3"/>
                <c:pt idx="0">
                  <c:v>13</c:v>
                </c:pt>
                <c:pt idx="1">
                  <c:v>13</c:v>
                </c:pt>
                <c:pt idx="2">
                  <c:v>6</c:v>
                </c:pt>
              </c:numCache>
            </c:numRef>
          </c:val>
          <c:extLst>
            <c:ext xmlns:c16="http://schemas.microsoft.com/office/drawing/2014/chart" uri="{C3380CC4-5D6E-409C-BE32-E72D297353CC}">
              <c16:uniqueId val="{00000002-FF1A-49E4-8A71-5DF4B3C46824}"/>
            </c:ext>
          </c:extLst>
        </c:ser>
        <c:dLbls>
          <c:dLblPos val="outEnd"/>
          <c:showLegendKey val="0"/>
          <c:showVal val="1"/>
          <c:showCatName val="0"/>
          <c:showSerName val="0"/>
          <c:showPercent val="0"/>
          <c:showBubbleSize val="0"/>
        </c:dLbls>
        <c:gapWidth val="178"/>
        <c:overlap val="-19"/>
        <c:axId val="524545472"/>
        <c:axId val="524547040"/>
      </c:barChart>
      <c:catAx>
        <c:axId val="52454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4547040"/>
        <c:crosses val="autoZero"/>
        <c:auto val="1"/>
        <c:lblAlgn val="ctr"/>
        <c:lblOffset val="100"/>
        <c:noMultiLvlLbl val="0"/>
      </c:catAx>
      <c:valAx>
        <c:axId val="524547040"/>
        <c:scaling>
          <c:orientation val="minMax"/>
        </c:scaling>
        <c:delete val="1"/>
        <c:axPos val="l"/>
        <c:numFmt formatCode="General" sourceLinked="1"/>
        <c:majorTickMark val="none"/>
        <c:minorTickMark val="none"/>
        <c:tickLblPos val="nextTo"/>
        <c:crossAx val="524545472"/>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91581772617406"/>
          <c:y val="0.14532428102069189"/>
          <c:w val="0.51351423591736067"/>
          <c:h val="0.8195451110406865"/>
        </c:manualLayout>
      </c:layout>
      <c:barChart>
        <c:barDir val="bar"/>
        <c:grouping val="clustered"/>
        <c:varyColors val="0"/>
        <c:ser>
          <c:idx val="0"/>
          <c:order val="0"/>
          <c:tx>
            <c:strRef>
              <c:f>Tabelle1!$B$1</c:f>
              <c:strCache>
                <c:ptCount val="1"/>
                <c:pt idx="0">
                  <c:v>Spalte3</c:v>
                </c:pt>
              </c:strCache>
            </c:strRef>
          </c:tx>
          <c:spPr>
            <a:solidFill>
              <a:srgbClr val="2E75B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6"/>
                    </a:solidFill>
                    <a:latin typeface="Arial" panose="020B0604020202020204" pitchFamily="34" charset="0"/>
                    <a:ea typeface="Open Sans" panose="020B0606030504020204" pitchFamily="34" charset="0"/>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im Internet</c:v>
                </c:pt>
                <c:pt idx="1">
                  <c:v>im Verein</c:v>
                </c:pt>
                <c:pt idx="2">
                  <c:v>auf dem Schulweg</c:v>
                </c:pt>
                <c:pt idx="3">
                  <c:v>Zuhause</c:v>
                </c:pt>
                <c:pt idx="4">
                  <c:v>draußen im Wohnort</c:v>
                </c:pt>
                <c:pt idx="5">
                  <c:v>in der Schule</c:v>
                </c:pt>
              </c:strCache>
            </c:strRef>
          </c:cat>
          <c:val>
            <c:numRef>
              <c:f>Tabelle1!$B$2:$B$7</c:f>
              <c:numCache>
                <c:formatCode>General</c:formatCode>
                <c:ptCount val="6"/>
                <c:pt idx="0">
                  <c:v>0.7</c:v>
                </c:pt>
                <c:pt idx="1">
                  <c:v>5</c:v>
                </c:pt>
                <c:pt idx="2">
                  <c:v>7</c:v>
                </c:pt>
                <c:pt idx="3">
                  <c:v>9</c:v>
                </c:pt>
                <c:pt idx="4">
                  <c:v>9</c:v>
                </c:pt>
                <c:pt idx="5">
                  <c:v>45</c:v>
                </c:pt>
              </c:numCache>
            </c:numRef>
          </c:val>
          <c:extLst>
            <c:ext xmlns:c16="http://schemas.microsoft.com/office/drawing/2014/chart" uri="{C3380CC4-5D6E-409C-BE32-E72D297353CC}">
              <c16:uniqueId val="{00000000-8512-4176-9D04-E684151F77F8}"/>
            </c:ext>
          </c:extLst>
        </c:ser>
        <c:dLbls>
          <c:showLegendKey val="0"/>
          <c:showVal val="0"/>
          <c:showCatName val="0"/>
          <c:showSerName val="0"/>
          <c:showPercent val="0"/>
          <c:showBubbleSize val="0"/>
        </c:dLbls>
        <c:gapWidth val="82"/>
        <c:overlap val="-8"/>
        <c:axId val="524547824"/>
        <c:axId val="523258712"/>
      </c:barChart>
      <c:catAx>
        <c:axId val="524547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Open Sans" panose="020B0606030504020204" pitchFamily="34" charset="0"/>
                <a:cs typeface="Arial" panose="020B0604020202020204" pitchFamily="34" charset="0"/>
              </a:defRPr>
            </a:pPr>
            <a:endParaRPr lang="de-DE"/>
          </a:p>
        </c:txPr>
        <c:crossAx val="523258712"/>
        <c:crosses val="autoZero"/>
        <c:auto val="1"/>
        <c:lblAlgn val="ctr"/>
        <c:lblOffset val="100"/>
        <c:noMultiLvlLbl val="0"/>
      </c:catAx>
      <c:valAx>
        <c:axId val="523258712"/>
        <c:scaling>
          <c:orientation val="minMax"/>
        </c:scaling>
        <c:delete val="1"/>
        <c:axPos val="b"/>
        <c:numFmt formatCode="General" sourceLinked="1"/>
        <c:majorTickMark val="none"/>
        <c:minorTickMark val="none"/>
        <c:tickLblPos val="nextTo"/>
        <c:crossAx val="524547824"/>
        <c:crosses val="autoZero"/>
        <c:crossBetween val="between"/>
      </c:valAx>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a:pPr>
      <a:endParaRPr lang="de-D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452446074079915E-2"/>
          <c:y val="0.14139790453022641"/>
          <c:w val="0.93542837123617883"/>
          <c:h val="0.36212547829520181"/>
        </c:manualLayout>
      </c:layout>
      <c:barChart>
        <c:barDir val="col"/>
        <c:grouping val="clustered"/>
        <c:varyColors val="0"/>
        <c:ser>
          <c:idx val="0"/>
          <c:order val="0"/>
          <c:tx>
            <c:strRef>
              <c:f>Tabelle1!$B$1</c:f>
              <c:strCache>
                <c:ptCount val="1"/>
                <c:pt idx="0">
                  <c:v>Motive der Täter_innen</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Cool fühlen</c:v>
                </c:pt>
                <c:pt idx="1">
                  <c:v>Neid/Eifersucht</c:v>
                </c:pt>
                <c:pt idx="2">
                  <c:v>Spaß</c:v>
                </c:pt>
                <c:pt idx="3">
                  <c:v>"Anders" sein</c:v>
                </c:pt>
                <c:pt idx="4">
                  <c:v>Dick</c:v>
                </c:pt>
                <c:pt idx="5">
                  <c:v>Schlecht in der Schule</c:v>
                </c:pt>
                <c:pt idx="6">
                  <c:v>Behinderung/Krankheit</c:v>
                </c:pt>
                <c:pt idx="7">
                  <c:v>Klein/Jünger</c:v>
                </c:pt>
                <c:pt idx="8">
                  <c:v>Hautfarbe/Herkunft</c:v>
                </c:pt>
                <c:pt idx="9">
                  <c:v>Weiß nicht</c:v>
                </c:pt>
              </c:strCache>
            </c:strRef>
          </c:cat>
          <c:val>
            <c:numRef>
              <c:f>Tabelle1!$B$2:$B$11</c:f>
              <c:numCache>
                <c:formatCode>General</c:formatCode>
                <c:ptCount val="10"/>
                <c:pt idx="0">
                  <c:v>20</c:v>
                </c:pt>
                <c:pt idx="1">
                  <c:v>7</c:v>
                </c:pt>
                <c:pt idx="2">
                  <c:v>2</c:v>
                </c:pt>
              </c:numCache>
            </c:numRef>
          </c:val>
          <c:extLst>
            <c:ext xmlns:c16="http://schemas.microsoft.com/office/drawing/2014/chart" uri="{C3380CC4-5D6E-409C-BE32-E72D297353CC}">
              <c16:uniqueId val="{00000000-0B49-40C1-BAF0-586D0256AEE8}"/>
            </c:ext>
          </c:extLst>
        </c:ser>
        <c:ser>
          <c:idx val="1"/>
          <c:order val="1"/>
          <c:tx>
            <c:strRef>
              <c:f>Tabelle1!$C$1</c:f>
              <c:strCache>
                <c:ptCount val="1"/>
                <c:pt idx="0">
                  <c:v>Auslöser/Gründe</c:v>
                </c:pt>
              </c:strCache>
            </c:strRef>
          </c:tx>
          <c:spPr>
            <a:solidFill>
              <a:srgbClr val="ED7D31"/>
            </a:solidFill>
            <a:ln>
              <a:noFill/>
            </a:ln>
            <a:effectLst/>
          </c:spPr>
          <c:invertIfNegative val="0"/>
          <c:dPt>
            <c:idx val="9"/>
            <c:invertIfNegative val="0"/>
            <c:bubble3D val="0"/>
            <c:spPr>
              <a:solidFill>
                <a:srgbClr val="D9D9D9"/>
              </a:solidFill>
              <a:ln>
                <a:noFill/>
              </a:ln>
              <a:effectLst/>
            </c:spPr>
            <c:extLst>
              <c:ext xmlns:c16="http://schemas.microsoft.com/office/drawing/2014/chart" uri="{C3380CC4-5D6E-409C-BE32-E72D297353CC}">
                <c16:uniqueId val="{00000002-0B49-40C1-BAF0-586D0256AEE8}"/>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Cool fühlen</c:v>
                </c:pt>
                <c:pt idx="1">
                  <c:v>Neid/Eifersucht</c:v>
                </c:pt>
                <c:pt idx="2">
                  <c:v>Spaß</c:v>
                </c:pt>
                <c:pt idx="3">
                  <c:v>"Anders" sein</c:v>
                </c:pt>
                <c:pt idx="4">
                  <c:v>Dick</c:v>
                </c:pt>
                <c:pt idx="5">
                  <c:v>Schlecht in der Schule</c:v>
                </c:pt>
                <c:pt idx="6">
                  <c:v>Behinderung/Krankheit</c:v>
                </c:pt>
                <c:pt idx="7">
                  <c:v>Klein/Jünger</c:v>
                </c:pt>
                <c:pt idx="8">
                  <c:v>Hautfarbe/Herkunft</c:v>
                </c:pt>
                <c:pt idx="9">
                  <c:v>Weiß nicht</c:v>
                </c:pt>
              </c:strCache>
            </c:strRef>
          </c:cat>
          <c:val>
            <c:numRef>
              <c:f>Tabelle1!$C$2:$C$11</c:f>
              <c:numCache>
                <c:formatCode>General</c:formatCode>
                <c:ptCount val="10"/>
                <c:pt idx="3">
                  <c:v>68</c:v>
                </c:pt>
                <c:pt idx="4">
                  <c:v>11</c:v>
                </c:pt>
                <c:pt idx="5">
                  <c:v>5</c:v>
                </c:pt>
                <c:pt idx="6">
                  <c:v>3</c:v>
                </c:pt>
                <c:pt idx="7">
                  <c:v>8</c:v>
                </c:pt>
                <c:pt idx="8">
                  <c:v>5</c:v>
                </c:pt>
                <c:pt idx="9">
                  <c:v>5</c:v>
                </c:pt>
              </c:numCache>
            </c:numRef>
          </c:val>
          <c:extLst>
            <c:ext xmlns:c16="http://schemas.microsoft.com/office/drawing/2014/chart" uri="{C3380CC4-5D6E-409C-BE32-E72D297353CC}">
              <c16:uniqueId val="{00000003-0B49-40C1-BAF0-586D0256AEE8}"/>
            </c:ext>
          </c:extLst>
        </c:ser>
        <c:dLbls>
          <c:dLblPos val="outEnd"/>
          <c:showLegendKey val="0"/>
          <c:showVal val="1"/>
          <c:showCatName val="0"/>
          <c:showSerName val="0"/>
          <c:showPercent val="0"/>
          <c:showBubbleSize val="0"/>
        </c:dLbls>
        <c:gapWidth val="64"/>
        <c:overlap val="55"/>
        <c:axId val="526271312"/>
        <c:axId val="526268960"/>
      </c:barChart>
      <c:catAx>
        <c:axId val="526271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crossAx val="526268960"/>
        <c:crosses val="autoZero"/>
        <c:auto val="1"/>
        <c:lblAlgn val="ctr"/>
        <c:lblOffset val="100"/>
        <c:noMultiLvlLbl val="0"/>
      </c:catAx>
      <c:valAx>
        <c:axId val="526268960"/>
        <c:scaling>
          <c:orientation val="minMax"/>
        </c:scaling>
        <c:delete val="1"/>
        <c:axPos val="l"/>
        <c:numFmt formatCode="General" sourceLinked="1"/>
        <c:majorTickMark val="none"/>
        <c:minorTickMark val="none"/>
        <c:tickLblPos val="nextTo"/>
        <c:crossAx val="526271312"/>
        <c:crosses val="autoZero"/>
        <c:crossBetween val="between"/>
      </c:valAx>
      <c:spPr>
        <a:noFill/>
        <a:ln>
          <a:noFill/>
        </a:ln>
        <a:effectLst/>
      </c:spPr>
    </c:plotArea>
    <c:legend>
      <c:legendPos val="t"/>
      <c:legendEntry>
        <c:idx val="0"/>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legendEntry>
      <c:legendEntry>
        <c:idx val="1"/>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legendEntry>
      <c:layout>
        <c:manualLayout>
          <c:xMode val="edge"/>
          <c:yMode val="edge"/>
          <c:x val="6.372995850355137E-2"/>
          <c:y val="2.037774473922439E-2"/>
          <c:w val="0.52149321281311734"/>
          <c:h val="5.738919830143183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solidFill>
      <a:schemeClr val="bg1"/>
    </a:solidFill>
    <a:ln w="9525" cap="flat" cmpd="sng" algn="ctr">
      <a:solidFill>
        <a:schemeClr val="bg1"/>
      </a:solidFill>
      <a:round/>
    </a:ln>
    <a:effectLst/>
  </c:spPr>
  <c:txPr>
    <a:bodyPr/>
    <a:lstStyle/>
    <a:p>
      <a:pPr>
        <a:defRPr sz="1400" b="1">
          <a:solidFill>
            <a:schemeClr val="tx1"/>
          </a:solidFill>
          <a:latin typeface="Arial" panose="020B0604020202020204" pitchFamily="34" charset="0"/>
          <a:cs typeface="Arial" panose="020B0604020202020204" pitchFamily="34" charset="0"/>
        </a:defRPr>
      </a:pPr>
      <a:endParaRPr lang="de-D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41443857979291"/>
          <c:y val="1.9235411538081022E-2"/>
          <c:w val="0.56573115860517442"/>
          <c:h val="0.91319796777065854"/>
        </c:manualLayout>
      </c:layout>
      <c:pieChart>
        <c:varyColors val="1"/>
        <c:ser>
          <c:idx val="0"/>
          <c:order val="0"/>
          <c:tx>
            <c:strRef>
              <c:f>Tabelle1!$B$1</c:f>
              <c:strCache>
                <c:ptCount val="1"/>
                <c:pt idx="0">
                  <c:v>1. Hast du schon von den Kinderrechten der Vereinten Nationen gehört? (n= 268)</c:v>
                </c:pt>
              </c:strCache>
            </c:strRef>
          </c:tx>
          <c:explosion val="2"/>
          <c:dPt>
            <c:idx val="0"/>
            <c:bubble3D val="0"/>
            <c:explosion val="0"/>
            <c:spPr>
              <a:solidFill>
                <a:srgbClr val="ED7D31"/>
              </a:solidFill>
              <a:ln w="19050">
                <a:solidFill>
                  <a:schemeClr val="lt1"/>
                </a:solidFill>
              </a:ln>
              <a:effectLst/>
            </c:spPr>
            <c:extLst>
              <c:ext xmlns:c16="http://schemas.microsoft.com/office/drawing/2014/chart" uri="{C3380CC4-5D6E-409C-BE32-E72D297353CC}">
                <c16:uniqueId val="{00000001-9B78-45BD-ABCA-5C8D8BBBF244}"/>
              </c:ext>
            </c:extLst>
          </c:dPt>
          <c:dPt>
            <c:idx val="1"/>
            <c:bubble3D val="0"/>
            <c:spPr>
              <a:solidFill>
                <a:srgbClr val="2E75B6"/>
              </a:solidFill>
              <a:ln w="19050">
                <a:solidFill>
                  <a:schemeClr val="lt1"/>
                </a:solidFill>
              </a:ln>
              <a:effectLst/>
            </c:spPr>
            <c:extLst>
              <c:ext xmlns:c16="http://schemas.microsoft.com/office/drawing/2014/chart" uri="{C3380CC4-5D6E-409C-BE32-E72D297353CC}">
                <c16:uniqueId val="{00000003-9B78-45BD-ABCA-5C8D8BBBF244}"/>
              </c:ext>
            </c:extLst>
          </c:dPt>
          <c:dLbls>
            <c:dLbl>
              <c:idx val="0"/>
              <c:layout/>
              <c:tx>
                <c:rich>
                  <a:bodyPr rot="0" spcFirstLastPara="1" vertOverflow="ellipsis" horzOverflow="clip" vert="horz" wrap="square" lIns="38100" tIns="19050" rIns="38100" bIns="19050" anchor="ctr" anchorCtr="1">
                    <a:noAutofit/>
                  </a:bodyPr>
                  <a:lstStyle/>
                  <a:p>
                    <a:pPr>
                      <a:defRPr sz="1400" b="1" i="0" u="none" strike="noStrike" kern="1200" baseline="0">
                        <a:solidFill>
                          <a:schemeClr val="accent6"/>
                        </a:solidFill>
                        <a:latin typeface="Arial" panose="020B0604020202020204" pitchFamily="34" charset="0"/>
                        <a:ea typeface="Open Sans" panose="020B0606030504020204" pitchFamily="34" charset="0"/>
                        <a:cs typeface="Arial" panose="020B0604020202020204" pitchFamily="34" charset="0"/>
                      </a:defRPr>
                    </a:pPr>
                    <a:fld id="{FFC8AF54-D369-4B30-9C69-8CE5838A0B00}" type="CATEGORYNAME">
                      <a:rPr lang="en-US" sz="1400" b="1">
                        <a:solidFill>
                          <a:schemeClr val="accent6"/>
                        </a:solidFill>
                        <a:latin typeface="Arial" panose="020B0604020202020204" pitchFamily="34" charset="0"/>
                        <a:cs typeface="Arial" panose="020B0604020202020204" pitchFamily="34" charset="0"/>
                      </a:rPr>
                      <a:pPr>
                        <a:defRPr sz="1400" b="1">
                          <a:solidFill>
                            <a:schemeClr val="accent6"/>
                          </a:solidFill>
                          <a:latin typeface="Arial" panose="020B0604020202020204" pitchFamily="34" charset="0"/>
                          <a:cs typeface="Arial" panose="020B0604020202020204" pitchFamily="34" charset="0"/>
                        </a:defRPr>
                      </a:pPr>
                      <a:t>[RUBRIKENNAME]</a:t>
                    </a:fld>
                    <a:r>
                      <a:rPr lang="en-US" sz="1400" b="1" baseline="0">
                        <a:solidFill>
                          <a:schemeClr val="accent6"/>
                        </a:solidFill>
                        <a:latin typeface="Arial" panose="020B0604020202020204" pitchFamily="34" charset="0"/>
                        <a:cs typeface="Arial" panose="020B0604020202020204" pitchFamily="34" charset="0"/>
                      </a:rPr>
                      <a:t> </a:t>
                    </a:r>
                  </a:p>
                  <a:p>
                    <a:pPr>
                      <a:defRPr sz="1400" b="1">
                        <a:solidFill>
                          <a:schemeClr val="accent6"/>
                        </a:solidFill>
                        <a:latin typeface="Arial" panose="020B0604020202020204" pitchFamily="34" charset="0"/>
                        <a:cs typeface="Arial" panose="020B0604020202020204" pitchFamily="34" charset="0"/>
                      </a:defRPr>
                    </a:pPr>
                    <a:fld id="{69CEDC1A-8C92-4CA2-AA13-B639301F4AC1}" type="PERCENTAGE">
                      <a:rPr lang="en-US" sz="1400" b="1" baseline="0">
                        <a:solidFill>
                          <a:schemeClr val="accent6"/>
                        </a:solidFill>
                        <a:latin typeface="Arial" panose="020B0604020202020204" pitchFamily="34" charset="0"/>
                        <a:cs typeface="Arial" panose="020B0604020202020204" pitchFamily="34" charset="0"/>
                      </a:rPr>
                      <a:pPr>
                        <a:defRPr sz="1400" b="1">
                          <a:solidFill>
                            <a:schemeClr val="accent6"/>
                          </a:solidFill>
                          <a:latin typeface="Arial" panose="020B0604020202020204" pitchFamily="34" charset="0"/>
                          <a:cs typeface="Arial" panose="020B0604020202020204" pitchFamily="34" charset="0"/>
                        </a:defRPr>
                      </a:pPr>
                      <a:t>[PROZENTSATZ]</a:t>
                    </a:fld>
                    <a:endParaRPr lang="de-DE"/>
                  </a:p>
                </c:rich>
              </c:tx>
              <c:spPr>
                <a:solidFill>
                  <a:schemeClr val="bg1"/>
                </a:solidFill>
                <a:ln>
                  <a:noFill/>
                </a:ln>
                <a:effectLst/>
              </c:spPr>
              <c:txPr>
                <a:bodyPr rot="0" spcFirstLastPara="1" vertOverflow="ellipsis" horzOverflow="clip" vert="horz" wrap="square" lIns="38100" tIns="19050" rIns="38100" bIns="19050" anchor="ctr" anchorCtr="1">
                  <a:noAutofit/>
                </a:bodyPr>
                <a:lstStyle/>
                <a:p>
                  <a:pPr>
                    <a:defRPr sz="1400" b="1" i="0" u="none" strike="noStrike" kern="1200" baseline="0">
                      <a:solidFill>
                        <a:schemeClr val="accent6"/>
                      </a:solidFill>
                      <a:latin typeface="Arial" panose="020B0604020202020204" pitchFamily="34" charset="0"/>
                      <a:ea typeface="Open Sans" panose="020B0606030504020204" pitchFamily="34" charset="0"/>
                      <a:cs typeface="Arial" panose="020B0604020202020204" pitchFamily="34" charset="0"/>
                    </a:defRPr>
                  </a:pPr>
                  <a:endParaRPr lang="de-DE"/>
                </a:p>
              </c:txPr>
              <c:dLblPos val="inEnd"/>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15:dlblFieldTable/>
                  <c15:showDataLabelsRange val="0"/>
                </c:ext>
                <c:ext xmlns:c16="http://schemas.microsoft.com/office/drawing/2014/chart" uri="{C3380CC4-5D6E-409C-BE32-E72D297353CC}">
                  <c16:uniqueId val="{00000001-9B78-45BD-ABCA-5C8D8BBBF244}"/>
                </c:ext>
              </c:extLst>
            </c:dLbl>
            <c:dLbl>
              <c:idx val="1"/>
              <c:layout/>
              <c:tx>
                <c:rich>
                  <a:bodyPr rot="0" spcFirstLastPara="1" vertOverflow="ellipsis" horzOverflow="clip" vert="horz" wrap="square" lIns="38100" tIns="19050" rIns="38100" bIns="19050" anchor="ctr" anchorCtr="1">
                    <a:noAutofit/>
                  </a:bodyPr>
                  <a:lstStyle/>
                  <a:p>
                    <a:pPr>
                      <a:defRPr sz="1400" b="1" i="0" u="none" strike="noStrike" kern="1200" baseline="0">
                        <a:solidFill>
                          <a:schemeClr val="accent6"/>
                        </a:solidFill>
                        <a:latin typeface="Arial" panose="020B0604020202020204" pitchFamily="34" charset="0"/>
                        <a:ea typeface="Open Sans" panose="020B0606030504020204" pitchFamily="34" charset="0"/>
                        <a:cs typeface="Arial" panose="020B0604020202020204" pitchFamily="34" charset="0"/>
                      </a:defRPr>
                    </a:pPr>
                    <a:fld id="{1E70F1B5-6FDF-4982-9EDD-5D41F0375AE2}" type="CATEGORYNAME">
                      <a:rPr lang="en-US" sz="1400" b="1">
                        <a:solidFill>
                          <a:schemeClr val="accent6"/>
                        </a:solidFill>
                        <a:latin typeface="Arial" panose="020B0604020202020204" pitchFamily="34" charset="0"/>
                        <a:cs typeface="Arial" panose="020B0604020202020204" pitchFamily="34" charset="0"/>
                      </a:rPr>
                      <a:pPr>
                        <a:defRPr sz="1400" b="1">
                          <a:solidFill>
                            <a:schemeClr val="accent6"/>
                          </a:solidFill>
                          <a:latin typeface="Arial" panose="020B0604020202020204" pitchFamily="34" charset="0"/>
                          <a:cs typeface="Arial" panose="020B0604020202020204" pitchFamily="34" charset="0"/>
                        </a:defRPr>
                      </a:pPr>
                      <a:t>[RUBRIKENNAME]</a:t>
                    </a:fld>
                    <a:r>
                      <a:rPr lang="en-US" sz="1400" b="1" baseline="0">
                        <a:solidFill>
                          <a:schemeClr val="accent6"/>
                        </a:solidFill>
                        <a:latin typeface="Arial" panose="020B0604020202020204" pitchFamily="34" charset="0"/>
                        <a:cs typeface="Arial" panose="020B0604020202020204" pitchFamily="34" charset="0"/>
                      </a:rPr>
                      <a:t> </a:t>
                    </a:r>
                  </a:p>
                  <a:p>
                    <a:pPr>
                      <a:defRPr sz="1400" b="1">
                        <a:solidFill>
                          <a:schemeClr val="accent6"/>
                        </a:solidFill>
                        <a:latin typeface="Arial" panose="020B0604020202020204" pitchFamily="34" charset="0"/>
                        <a:cs typeface="Arial" panose="020B0604020202020204" pitchFamily="34" charset="0"/>
                      </a:defRPr>
                    </a:pPr>
                    <a:fld id="{FD145A42-11A6-46CA-89E0-D182F1973FDD}" type="PERCENTAGE">
                      <a:rPr lang="en-US" sz="1400" b="1" baseline="0">
                        <a:solidFill>
                          <a:schemeClr val="accent6"/>
                        </a:solidFill>
                        <a:latin typeface="Arial" panose="020B0604020202020204" pitchFamily="34" charset="0"/>
                        <a:cs typeface="Arial" panose="020B0604020202020204" pitchFamily="34" charset="0"/>
                      </a:rPr>
                      <a:pPr>
                        <a:defRPr sz="1400" b="1">
                          <a:solidFill>
                            <a:schemeClr val="accent6"/>
                          </a:solidFill>
                          <a:latin typeface="Arial" panose="020B0604020202020204" pitchFamily="34" charset="0"/>
                          <a:cs typeface="Arial" panose="020B0604020202020204" pitchFamily="34" charset="0"/>
                        </a:defRPr>
                      </a:pPr>
                      <a:t>[PROZENTSATZ]</a:t>
                    </a:fld>
                    <a:endParaRPr lang="de-DE"/>
                  </a:p>
                </c:rich>
              </c:tx>
              <c:spPr>
                <a:solidFill>
                  <a:schemeClr val="bg1"/>
                </a:solidFill>
                <a:ln>
                  <a:noFill/>
                </a:ln>
                <a:effectLst/>
              </c:spPr>
              <c:txPr>
                <a:bodyPr rot="0" spcFirstLastPara="1" vertOverflow="ellipsis" horzOverflow="clip" vert="horz" wrap="square" lIns="38100" tIns="19050" rIns="38100" bIns="19050" anchor="ctr" anchorCtr="1">
                  <a:noAutofit/>
                </a:bodyPr>
                <a:lstStyle/>
                <a:p>
                  <a:pPr>
                    <a:defRPr sz="1400" b="1" i="0" u="none" strike="noStrike" kern="1200" baseline="0">
                      <a:solidFill>
                        <a:schemeClr val="accent6"/>
                      </a:solidFill>
                      <a:latin typeface="Arial" panose="020B0604020202020204" pitchFamily="34" charset="0"/>
                      <a:ea typeface="Open Sans" panose="020B0606030504020204" pitchFamily="34" charset="0"/>
                      <a:cs typeface="Arial" panose="020B0604020202020204" pitchFamily="34" charset="0"/>
                    </a:defRPr>
                  </a:pPr>
                  <a:endParaRPr lang="de-DE"/>
                </a:p>
              </c:txPr>
              <c:dLblPos val="inEnd"/>
              <c:showLegendKey val="0"/>
              <c:showVal val="0"/>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15:dlblFieldTable/>
                  <c15:showDataLabelsRange val="0"/>
                </c:ext>
                <c:ext xmlns:c16="http://schemas.microsoft.com/office/drawing/2014/chart" uri="{C3380CC4-5D6E-409C-BE32-E72D297353CC}">
                  <c16:uniqueId val="{00000003-9B78-45BD-ABCA-5C8D8BBBF244}"/>
                </c:ext>
              </c:extLst>
            </c:dLbl>
            <c:spPr>
              <a:solidFill>
                <a:schemeClr val="bg1"/>
              </a:solidFill>
              <a:ln>
                <a:noFill/>
              </a:ln>
              <a:effectLst/>
            </c:spPr>
            <c:txPr>
              <a:bodyPr rot="0" spcFirstLastPara="1" vertOverflow="ellipsis" horzOverflow="clip" vert="horz" wrap="square" lIns="38100" tIns="19050" rIns="38100" bIns="19050" anchor="ctr" anchorCtr="1">
                <a:spAutoFit/>
              </a:bodyPr>
              <a:lstStyle/>
              <a:p>
                <a:pPr>
                  <a:defRPr sz="1400" b="1" i="0" u="none" strike="noStrike" kern="1200" baseline="0">
                    <a:solidFill>
                      <a:schemeClr val="accent6"/>
                    </a:solidFill>
                    <a:latin typeface="Open Sans" panose="020B0606030504020204" pitchFamily="34" charset="0"/>
                    <a:ea typeface="Open Sans" panose="020B0606030504020204" pitchFamily="34" charset="0"/>
                    <a:cs typeface="Open Sans" panose="020B0606030504020204" pitchFamily="34" charset="0"/>
                  </a:defRPr>
                </a:pPr>
                <a:endParaRPr lang="de-DE"/>
              </a:p>
            </c:txPr>
            <c:dLblPos val="in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Tabelle1!$A$2:$A$3</c:f>
              <c:strCache>
                <c:ptCount val="2"/>
                <c:pt idx="0">
                  <c:v>Nein</c:v>
                </c:pt>
                <c:pt idx="1">
                  <c:v>Ja</c:v>
                </c:pt>
              </c:strCache>
            </c:strRef>
          </c:cat>
          <c:val>
            <c:numRef>
              <c:f>Tabelle1!$B$2:$B$3</c:f>
              <c:numCache>
                <c:formatCode>0%</c:formatCode>
                <c:ptCount val="2"/>
                <c:pt idx="0">
                  <c:v>0.47</c:v>
                </c:pt>
                <c:pt idx="1">
                  <c:v>0.53</c:v>
                </c:pt>
              </c:numCache>
            </c:numRef>
          </c:val>
          <c:extLst>
            <c:ext xmlns:c16="http://schemas.microsoft.com/office/drawing/2014/chart" uri="{C3380CC4-5D6E-409C-BE32-E72D297353CC}">
              <c16:uniqueId val="{00000004-9B78-45BD-ABCA-5C8D8BBBF24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solidFill>
        <a:schemeClr val="bg1"/>
      </a:solidFill>
      <a:round/>
    </a:ln>
    <a:effectLst/>
  </c:spPr>
  <c:txPr>
    <a:bodyPr anchor="t" anchorCtr="0"/>
    <a:lstStyle/>
    <a:p>
      <a:pPr>
        <a:defRPr>
          <a:latin typeface="Open Sans" panose="020B0606030504020204" pitchFamily="34" charset="0"/>
          <a:ea typeface="Open Sans" panose="020B0606030504020204" pitchFamily="34" charset="0"/>
          <a:cs typeface="Open Sans" panose="020B0606030504020204" pitchFamily="34" charset="0"/>
        </a:defRPr>
      </a:pPr>
      <a:endParaRPr lang="de-D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1684853342780601"/>
          <c:y val="3.9262858100184282E-2"/>
          <c:w val="0.37361845664367088"/>
          <c:h val="0.93820204389344952"/>
        </c:manualLayout>
      </c:layout>
      <c:barChart>
        <c:barDir val="bar"/>
        <c:grouping val="clustered"/>
        <c:varyColors val="0"/>
        <c:ser>
          <c:idx val="0"/>
          <c:order val="0"/>
          <c:tx>
            <c:strRef>
              <c:f>Tabelle1!$B$1</c:f>
              <c:strCache>
                <c:ptCount val="1"/>
                <c:pt idx="0">
                  <c:v>Jungen</c:v>
                </c:pt>
              </c:strCache>
            </c:strRef>
          </c:tx>
          <c:spPr>
            <a:solidFill>
              <a:srgbClr val="ED7D31"/>
            </a:solidFill>
            <a:ln>
              <a:noFill/>
            </a:ln>
            <a:effectLst/>
          </c:spPr>
          <c:invertIfNegative val="0"/>
          <c:dLbls>
            <c:spPr>
              <a:noFill/>
              <a:ln>
                <a:noFill/>
              </a:ln>
              <a:effectLst/>
            </c:spPr>
            <c:txPr>
              <a:bodyPr rot="0" spcFirstLastPara="1" vertOverflow="ellipsis" vert="horz" wrap="square" anchor="ctr" anchorCtr="1"/>
              <a:lstStyle/>
              <a:p>
                <a:pPr algn="ct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Keines</c:v>
                </c:pt>
                <c:pt idx="1">
                  <c:v>Mein Recht auf Beteiligung und Mitbestimmung</c:v>
                </c:pt>
                <c:pt idx="2">
                  <c:v>Mein Recht, gesund aufzuwachsen</c:v>
                </c:pt>
                <c:pt idx="3">
                  <c:v>Mein Recht auf Spiel, Freizeit und Ruhe</c:v>
                </c:pt>
                <c:pt idx="4">
                  <c:v>Mein Recht, ohne Gewalt aufzuwachsen</c:v>
                </c:pt>
              </c:strCache>
            </c:strRef>
          </c:cat>
          <c:val>
            <c:numRef>
              <c:f>Tabelle1!$B$2:$B$6</c:f>
              <c:numCache>
                <c:formatCode>General</c:formatCode>
                <c:ptCount val="5"/>
                <c:pt idx="0">
                  <c:v>9</c:v>
                </c:pt>
                <c:pt idx="1">
                  <c:v>11</c:v>
                </c:pt>
                <c:pt idx="2">
                  <c:v>27</c:v>
                </c:pt>
                <c:pt idx="3">
                  <c:v>25</c:v>
                </c:pt>
                <c:pt idx="4">
                  <c:v>27</c:v>
                </c:pt>
              </c:numCache>
            </c:numRef>
          </c:val>
          <c:extLst>
            <c:ext xmlns:c16="http://schemas.microsoft.com/office/drawing/2014/chart" uri="{C3380CC4-5D6E-409C-BE32-E72D297353CC}">
              <c16:uniqueId val="{00000000-C569-4958-BDB8-AD30E2D8C915}"/>
            </c:ext>
          </c:extLst>
        </c:ser>
        <c:ser>
          <c:idx val="1"/>
          <c:order val="1"/>
          <c:tx>
            <c:strRef>
              <c:f>Tabelle1!$C$1</c:f>
              <c:strCache>
                <c:ptCount val="1"/>
                <c:pt idx="0">
                  <c:v>Mädchen</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Keines</c:v>
                </c:pt>
                <c:pt idx="1">
                  <c:v>Mein Recht auf Beteiligung und Mitbestimmung</c:v>
                </c:pt>
                <c:pt idx="2">
                  <c:v>Mein Recht, gesund aufzuwachsen</c:v>
                </c:pt>
                <c:pt idx="3">
                  <c:v>Mein Recht auf Spiel, Freizeit und Ruhe</c:v>
                </c:pt>
                <c:pt idx="4">
                  <c:v>Mein Recht, ohne Gewalt aufzuwachsen</c:v>
                </c:pt>
              </c:strCache>
            </c:strRef>
          </c:cat>
          <c:val>
            <c:numRef>
              <c:f>Tabelle1!$C$2:$C$6</c:f>
              <c:numCache>
                <c:formatCode>General</c:formatCode>
                <c:ptCount val="5"/>
                <c:pt idx="0">
                  <c:v>4</c:v>
                </c:pt>
                <c:pt idx="1">
                  <c:v>6</c:v>
                </c:pt>
                <c:pt idx="2">
                  <c:v>26</c:v>
                </c:pt>
                <c:pt idx="3">
                  <c:v>24</c:v>
                </c:pt>
                <c:pt idx="4">
                  <c:v>41</c:v>
                </c:pt>
              </c:numCache>
            </c:numRef>
          </c:val>
          <c:extLst>
            <c:ext xmlns:c16="http://schemas.microsoft.com/office/drawing/2014/chart" uri="{C3380CC4-5D6E-409C-BE32-E72D297353CC}">
              <c16:uniqueId val="{00000001-C569-4958-BDB8-AD30E2D8C915}"/>
            </c:ext>
          </c:extLst>
        </c:ser>
        <c:dLbls>
          <c:dLblPos val="outEnd"/>
          <c:showLegendKey val="0"/>
          <c:showVal val="1"/>
          <c:showCatName val="0"/>
          <c:showSerName val="0"/>
          <c:showPercent val="0"/>
          <c:showBubbleSize val="0"/>
        </c:dLbls>
        <c:gapWidth val="121"/>
        <c:overlap val="-8"/>
        <c:axId val="526277192"/>
        <c:axId val="526274056"/>
      </c:barChart>
      <c:catAx>
        <c:axId val="526277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crossAx val="526274056"/>
        <c:crosses val="autoZero"/>
        <c:auto val="1"/>
        <c:lblAlgn val="ctr"/>
        <c:lblOffset val="100"/>
        <c:noMultiLvlLbl val="0"/>
      </c:catAx>
      <c:valAx>
        <c:axId val="526274056"/>
        <c:scaling>
          <c:orientation val="minMax"/>
        </c:scaling>
        <c:delete val="1"/>
        <c:axPos val="b"/>
        <c:numFmt formatCode="General" sourceLinked="1"/>
        <c:majorTickMark val="none"/>
        <c:minorTickMark val="none"/>
        <c:tickLblPos val="nextTo"/>
        <c:crossAx val="526277192"/>
        <c:crosses val="autoZero"/>
        <c:crossBetween val="between"/>
      </c:valAx>
      <c:spPr>
        <a:noFill/>
        <a:ln>
          <a:noFill/>
        </a:ln>
        <a:effectLst/>
      </c:spPr>
    </c:plotArea>
    <c:legend>
      <c:legendPos val="t"/>
      <c:layout>
        <c:manualLayout>
          <c:xMode val="edge"/>
          <c:yMode val="edge"/>
          <c:x val="0.79420127632196968"/>
          <c:y val="0.21102942983190928"/>
          <c:w val="0.19103370170586717"/>
          <c:h val="0.16024390243902439"/>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legend>
    <c:plotVisOnly val="1"/>
    <c:dispBlanksAs val="gap"/>
    <c:showDLblsOverMax val="0"/>
  </c:chart>
  <c:spPr>
    <a:noFill/>
    <a:ln w="9525" cap="flat" cmpd="sng" algn="ctr">
      <a:solidFill>
        <a:schemeClr val="bg1"/>
      </a:solidFill>
      <a:round/>
    </a:ln>
    <a:effectLst/>
  </c:spPr>
  <c:txPr>
    <a:bodyPr/>
    <a:lstStyle/>
    <a:p>
      <a:pPr>
        <a:defRPr sz="1400" b="1">
          <a:solidFill>
            <a:schemeClr val="tx1"/>
          </a:solidFill>
          <a:latin typeface="Arial" panose="020B0604020202020204" pitchFamily="34" charset="0"/>
          <a:cs typeface="Arial" panose="020B0604020202020204" pitchFamily="34" charset="0"/>
        </a:defRPr>
      </a:pPr>
      <a:endParaRPr lang="de-DE"/>
    </a:p>
  </c:txPr>
  <c:externalData r:id="rId4">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067972802612271"/>
          <c:y val="0.10449119432590011"/>
          <c:w val="0.42842271684543376"/>
          <c:h val="0.86972651319348437"/>
        </c:manualLayout>
      </c:layout>
      <c:barChart>
        <c:barDir val="bar"/>
        <c:grouping val="clustered"/>
        <c:varyColors val="0"/>
        <c:ser>
          <c:idx val="0"/>
          <c:order val="0"/>
          <c:tx>
            <c:strRef>
              <c:f>Tabelle1!$B$1</c:f>
              <c:strCache>
                <c:ptCount val="1"/>
                <c:pt idx="0">
                  <c:v>1 bis 2+</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Tabelle1!$A$2:$A$14</c:f>
              <c:strCache>
                <c:ptCount val="13"/>
                <c:pt idx="0">
                  <c:v>… den Möglichkeiten, mitzubestimmen</c:v>
                </c:pt>
                <c:pt idx="1">
                  <c:v>… der Sauberkeit der Spiel- &amp; Bolzplätze</c:v>
                </c:pt>
                <c:pt idx="2">
                  <c:v>… den Spiel- &amp; Bolzplätzen</c:v>
                </c:pt>
                <c:pt idx="3">
                  <c:v>… den Freizeitangeboten</c:v>
                </c:pt>
                <c:pt idx="4">
                  <c:v>… der Sauberkeit in Weilerswist</c:v>
                </c:pt>
                <c:pt idx="5">
                  <c:v>… dem Schutz vor Gewalt</c:v>
                </c:pt>
                <c:pt idx="6">
                  <c:v>… den Fahrradwegen</c:v>
                </c:pt>
                <c:pt idx="7">
                  <c:v>… dem Grün und der Natur</c:v>
                </c:pt>
                <c:pt idx="8">
                  <c:v>… den öffentlichen Verkehrsmitteln</c:v>
                </c:pt>
                <c:pt idx="9">
                  <c:v>… deiner Schule</c:v>
                </c:pt>
                <c:pt idx="10">
                  <c:v>… den Fußwegen</c:v>
                </c:pt>
                <c:pt idx="11">
                  <c:v>… deinem Wohnort</c:v>
                </c:pt>
                <c:pt idx="12">
                  <c:v>… den Möglichkeiten, gesund zu leben</c:v>
                </c:pt>
              </c:strCache>
            </c:strRef>
          </c:cat>
          <c:val>
            <c:numRef>
              <c:f>Tabelle1!$B$2:$B$14</c:f>
              <c:numCache>
                <c:formatCode>General</c:formatCode>
                <c:ptCount val="13"/>
                <c:pt idx="9">
                  <c:v>1.8</c:v>
                </c:pt>
                <c:pt idx="10">
                  <c:v>1.8</c:v>
                </c:pt>
                <c:pt idx="11">
                  <c:v>1.8</c:v>
                </c:pt>
                <c:pt idx="12">
                  <c:v>1.7</c:v>
                </c:pt>
              </c:numCache>
            </c:numRef>
          </c:val>
          <c:extLst>
            <c:ext xmlns:c16="http://schemas.microsoft.com/office/drawing/2014/chart" uri="{C3380CC4-5D6E-409C-BE32-E72D297353CC}">
              <c16:uniqueId val="{00000000-D5B1-46DA-A5D9-5B4003E9A598}"/>
            </c:ext>
          </c:extLst>
        </c:ser>
        <c:ser>
          <c:idx val="1"/>
          <c:order val="1"/>
          <c:tx>
            <c:strRef>
              <c:f>Tabelle1!$C$1</c:f>
              <c:strCache>
                <c:ptCount val="1"/>
                <c:pt idx="0">
                  <c:v>2 bis 2-</c:v>
                </c:pt>
              </c:strCache>
            </c:strRef>
          </c:tx>
          <c:spPr>
            <a:solidFill>
              <a:srgbClr val="ED8731"/>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Tabelle1!$A$2:$A$14</c:f>
              <c:strCache>
                <c:ptCount val="13"/>
                <c:pt idx="0">
                  <c:v>… den Möglichkeiten, mitzubestimmen</c:v>
                </c:pt>
                <c:pt idx="1">
                  <c:v>… der Sauberkeit der Spiel- &amp; Bolzplätze</c:v>
                </c:pt>
                <c:pt idx="2">
                  <c:v>… den Spiel- &amp; Bolzplätzen</c:v>
                </c:pt>
                <c:pt idx="3">
                  <c:v>… den Freizeitangeboten</c:v>
                </c:pt>
                <c:pt idx="4">
                  <c:v>… der Sauberkeit in Weilerswist</c:v>
                </c:pt>
                <c:pt idx="5">
                  <c:v>… dem Schutz vor Gewalt</c:v>
                </c:pt>
                <c:pt idx="6">
                  <c:v>… den Fahrradwegen</c:v>
                </c:pt>
                <c:pt idx="7">
                  <c:v>… dem Grün und der Natur</c:v>
                </c:pt>
                <c:pt idx="8">
                  <c:v>… den öffentlichen Verkehrsmitteln</c:v>
                </c:pt>
                <c:pt idx="9">
                  <c:v>… deiner Schule</c:v>
                </c:pt>
                <c:pt idx="10">
                  <c:v>… den Fußwegen</c:v>
                </c:pt>
                <c:pt idx="11">
                  <c:v>… deinem Wohnort</c:v>
                </c:pt>
                <c:pt idx="12">
                  <c:v>… den Möglichkeiten, gesund zu leben</c:v>
                </c:pt>
              </c:strCache>
            </c:strRef>
          </c:cat>
          <c:val>
            <c:numRef>
              <c:f>Tabelle1!$C$2:$C$14</c:f>
              <c:numCache>
                <c:formatCode>General</c:formatCode>
                <c:ptCount val="13"/>
                <c:pt idx="5">
                  <c:v>2.4</c:v>
                </c:pt>
                <c:pt idx="6">
                  <c:v>2.4</c:v>
                </c:pt>
                <c:pt idx="7">
                  <c:v>2.2999999999999998</c:v>
                </c:pt>
                <c:pt idx="8">
                  <c:v>2.2999999999999998</c:v>
                </c:pt>
              </c:numCache>
            </c:numRef>
          </c:val>
          <c:extLst>
            <c:ext xmlns:c16="http://schemas.microsoft.com/office/drawing/2014/chart" uri="{C3380CC4-5D6E-409C-BE32-E72D297353CC}">
              <c16:uniqueId val="{00000001-D5B1-46DA-A5D9-5B4003E9A598}"/>
            </c:ext>
          </c:extLst>
        </c:ser>
        <c:ser>
          <c:idx val="2"/>
          <c:order val="2"/>
          <c:tx>
            <c:strRef>
              <c:f>Tabelle1!$D$1</c:f>
              <c:strCache>
                <c:ptCount val="1"/>
                <c:pt idx="0">
                  <c:v>schlechter als 2-</c:v>
                </c:pt>
              </c:strCache>
            </c:strRef>
          </c:tx>
          <c:spPr>
            <a:solidFill>
              <a:srgbClr val="50BAA8"/>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Tabelle1!$A$2:$A$14</c:f>
              <c:strCache>
                <c:ptCount val="13"/>
                <c:pt idx="0">
                  <c:v>… den Möglichkeiten, mitzubestimmen</c:v>
                </c:pt>
                <c:pt idx="1">
                  <c:v>… der Sauberkeit der Spiel- &amp; Bolzplätze</c:v>
                </c:pt>
                <c:pt idx="2">
                  <c:v>… den Spiel- &amp; Bolzplätzen</c:v>
                </c:pt>
                <c:pt idx="3">
                  <c:v>… den Freizeitangeboten</c:v>
                </c:pt>
                <c:pt idx="4">
                  <c:v>… der Sauberkeit in Weilerswist</c:v>
                </c:pt>
                <c:pt idx="5">
                  <c:v>… dem Schutz vor Gewalt</c:v>
                </c:pt>
                <c:pt idx="6">
                  <c:v>… den Fahrradwegen</c:v>
                </c:pt>
                <c:pt idx="7">
                  <c:v>… dem Grün und der Natur</c:v>
                </c:pt>
                <c:pt idx="8">
                  <c:v>… den öffentlichen Verkehrsmitteln</c:v>
                </c:pt>
                <c:pt idx="9">
                  <c:v>… deiner Schule</c:v>
                </c:pt>
                <c:pt idx="10">
                  <c:v>… den Fußwegen</c:v>
                </c:pt>
                <c:pt idx="11">
                  <c:v>… deinem Wohnort</c:v>
                </c:pt>
                <c:pt idx="12">
                  <c:v>… den Möglichkeiten, gesund zu leben</c:v>
                </c:pt>
              </c:strCache>
            </c:strRef>
          </c:cat>
          <c:val>
            <c:numRef>
              <c:f>Tabelle1!$D$2:$D$14</c:f>
              <c:numCache>
                <c:formatCode>General</c:formatCode>
                <c:ptCount val="13"/>
                <c:pt idx="0">
                  <c:v>3.6</c:v>
                </c:pt>
                <c:pt idx="1">
                  <c:v>2.9</c:v>
                </c:pt>
                <c:pt idx="2">
                  <c:v>2.8</c:v>
                </c:pt>
                <c:pt idx="3">
                  <c:v>2.8</c:v>
                </c:pt>
                <c:pt idx="4">
                  <c:v>2.5</c:v>
                </c:pt>
              </c:numCache>
            </c:numRef>
          </c:val>
          <c:extLst>
            <c:ext xmlns:c16="http://schemas.microsoft.com/office/drawing/2014/chart" uri="{C3380CC4-5D6E-409C-BE32-E72D297353CC}">
              <c16:uniqueId val="{00000002-D5B1-46DA-A5D9-5B4003E9A598}"/>
            </c:ext>
          </c:extLst>
        </c:ser>
        <c:dLbls>
          <c:dLblPos val="outEnd"/>
          <c:showLegendKey val="0"/>
          <c:showVal val="1"/>
          <c:showCatName val="0"/>
          <c:showSerName val="0"/>
          <c:showPercent val="0"/>
          <c:showBubbleSize val="0"/>
        </c:dLbls>
        <c:gapWidth val="43"/>
        <c:overlap val="73"/>
        <c:axId val="526268568"/>
        <c:axId val="526278760"/>
      </c:barChart>
      <c:catAx>
        <c:axId val="5262685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6278760"/>
        <c:crosses val="autoZero"/>
        <c:auto val="1"/>
        <c:lblAlgn val="ctr"/>
        <c:lblOffset val="100"/>
        <c:noMultiLvlLbl val="0"/>
      </c:catAx>
      <c:valAx>
        <c:axId val="526278760"/>
        <c:scaling>
          <c:orientation val="minMax"/>
        </c:scaling>
        <c:delete val="1"/>
        <c:axPos val="b"/>
        <c:numFmt formatCode="General" sourceLinked="1"/>
        <c:majorTickMark val="none"/>
        <c:minorTickMark val="none"/>
        <c:tickLblPos val="nextTo"/>
        <c:crossAx val="526268568"/>
        <c:crosses val="autoZero"/>
        <c:crossBetween val="between"/>
      </c:valAx>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598739111099478"/>
          <c:y val="0.13821138211382114"/>
          <c:w val="0.39576685567365305"/>
          <c:h val="0.84275142436463724"/>
        </c:manualLayout>
      </c:layout>
      <c:barChart>
        <c:barDir val="bar"/>
        <c:grouping val="clustered"/>
        <c:varyColors val="0"/>
        <c:ser>
          <c:idx val="0"/>
          <c:order val="0"/>
          <c:tx>
            <c:strRef>
              <c:f>Tabelle1!$B$1</c:f>
              <c:strCache>
                <c:ptCount val="1"/>
                <c:pt idx="0">
                  <c:v>Spalte3</c:v>
                </c:pt>
              </c:strCache>
            </c:strRef>
          </c:tx>
          <c:spPr>
            <a:solidFill>
              <a:srgbClr val="2E75B6"/>
            </a:solidFill>
            <a:ln>
              <a:noFill/>
            </a:ln>
            <a:effectLst/>
          </c:spPr>
          <c:invertIfNegative val="0"/>
          <c:dLbls>
            <c:dLbl>
              <c:idx val="2"/>
              <c:layout/>
              <c:tx>
                <c:rich>
                  <a:bodyPr/>
                  <a:lstStyle/>
                  <a:p>
                    <a:fld id="{CB248BB1-219B-4AB9-A359-3428BB7DD44A}" type="VALUE">
                      <a:rPr lang="en-US"/>
                      <a:pPr/>
                      <a:t>[WERT]</a:t>
                    </a:fld>
                    <a:endParaRPr lang="de-DE"/>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9075-46E6-ADF0-65F6C6283478}"/>
                </c:ext>
              </c:extLst>
            </c:dLbl>
            <c:dLbl>
              <c:idx val="3"/>
              <c:layout/>
              <c:tx>
                <c:rich>
                  <a:bodyPr/>
                  <a:lstStyle/>
                  <a:p>
                    <a:fld id="{32BF8456-F9A9-40B3-BE11-35738BE2B164}" type="VALUE">
                      <a:rPr lang="en-US"/>
                      <a:pPr/>
                      <a:t>[WERT]</a:t>
                    </a:fld>
                    <a:r>
                      <a:rPr lang="en-US"/>
                      <a:t> </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9075-46E6-ADF0-65F6C6283478}"/>
                </c:ext>
              </c:extLst>
            </c:dLbl>
            <c:dLbl>
              <c:idx val="4"/>
              <c:layout/>
              <c:tx>
                <c:rich>
                  <a:bodyPr/>
                  <a:lstStyle/>
                  <a:p>
                    <a:fld id="{23DBB01D-C6D5-4ADF-AA15-B617C37248B7}" type="VALUE">
                      <a:rPr lang="en-US"/>
                      <a:pPr/>
                      <a:t>[WERT]</a:t>
                    </a:fld>
                    <a:endParaRPr lang="de-DE"/>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9075-46E6-ADF0-65F6C6283478}"/>
                </c:ext>
              </c:extLst>
            </c:dLbl>
            <c:dLbl>
              <c:idx val="7"/>
              <c:layout/>
              <c:tx>
                <c:rich>
                  <a:bodyPr/>
                  <a:lstStyle/>
                  <a:p>
                    <a:fld id="{12979242-B2DE-423D-AAE6-904F50CA78C1}" type="VALUE">
                      <a:rPr lang="en-US"/>
                      <a:pPr/>
                      <a:t>[WERT]</a:t>
                    </a:fld>
                    <a:endParaRPr lang="de-DE"/>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9075-46E6-ADF0-65F6C6283478}"/>
                </c:ext>
              </c:extLst>
            </c:dLbl>
            <c:dLbl>
              <c:idx val="9"/>
              <c:layout/>
              <c:tx>
                <c:rich>
                  <a:bodyPr/>
                  <a:lstStyle/>
                  <a:p>
                    <a:fld id="{ED276D73-7955-42EE-896A-62A4F3F373A6}" type="VALUE">
                      <a:rPr lang="en-US"/>
                      <a:pPr/>
                      <a:t>[WERT]</a:t>
                    </a:fld>
                    <a:r>
                      <a:rPr lang="en-US"/>
                      <a:t> </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9075-46E6-ADF0-65F6C6283478}"/>
                </c:ext>
              </c:extLst>
            </c:dLbl>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Sonstiges</c:v>
                </c:pt>
                <c:pt idx="1">
                  <c:v>Respekt/Toleranz/Frieden</c:v>
                </c:pt>
                <c:pt idx="2">
                  <c:v>Maßnahmen in und an Schulen</c:v>
                </c:pt>
                <c:pt idx="3">
                  <c:v>Gesundheit &amp; Ernährung</c:v>
                </c:pt>
                <c:pt idx="4">
                  <c:v>Verkehrssituation &amp; Fahrradwege</c:v>
                </c:pt>
                <c:pt idx="5">
                  <c:v>Mehr Sauberkeit</c:v>
                </c:pt>
                <c:pt idx="6">
                  <c:v>Kinder beteiligen oder vorher fragen</c:v>
                </c:pt>
                <c:pt idx="7">
                  <c:v>Mehr Natur und Grüne Orte</c:v>
                </c:pt>
                <c:pt idx="8">
                  <c:v>Schutz vor Gewalt/Sicherheit</c:v>
                </c:pt>
                <c:pt idx="9">
                  <c:v>Spielplätze, Freizeitorte &amp; Angebote</c:v>
                </c:pt>
              </c:strCache>
            </c:strRef>
          </c:cat>
          <c:val>
            <c:numRef>
              <c:f>Tabelle1!$B$2:$B$11</c:f>
              <c:numCache>
                <c:formatCode>0</c:formatCode>
                <c:ptCount val="10"/>
                <c:pt idx="0">
                  <c:v>20</c:v>
                </c:pt>
                <c:pt idx="1">
                  <c:v>2</c:v>
                </c:pt>
                <c:pt idx="2">
                  <c:v>4</c:v>
                </c:pt>
                <c:pt idx="3">
                  <c:v>4</c:v>
                </c:pt>
                <c:pt idx="4">
                  <c:v>5</c:v>
                </c:pt>
                <c:pt idx="5">
                  <c:v>6</c:v>
                </c:pt>
                <c:pt idx="6">
                  <c:v>7</c:v>
                </c:pt>
                <c:pt idx="7">
                  <c:v>9</c:v>
                </c:pt>
                <c:pt idx="8">
                  <c:v>15</c:v>
                </c:pt>
                <c:pt idx="9">
                  <c:v>89</c:v>
                </c:pt>
              </c:numCache>
            </c:numRef>
          </c:val>
          <c:extLst>
            <c:ext xmlns:c16="http://schemas.microsoft.com/office/drawing/2014/chart" uri="{C3380CC4-5D6E-409C-BE32-E72D297353CC}">
              <c16:uniqueId val="{00000005-9075-46E6-ADF0-65F6C6283478}"/>
            </c:ext>
          </c:extLst>
        </c:ser>
        <c:dLbls>
          <c:dLblPos val="outEnd"/>
          <c:showLegendKey val="0"/>
          <c:showVal val="1"/>
          <c:showCatName val="0"/>
          <c:showSerName val="0"/>
          <c:showPercent val="0"/>
          <c:showBubbleSize val="0"/>
        </c:dLbls>
        <c:gapWidth val="52"/>
        <c:overlap val="37"/>
        <c:axId val="526276016"/>
        <c:axId val="526270920"/>
      </c:barChart>
      <c:catAx>
        <c:axId val="526276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6270920"/>
        <c:crosses val="autoZero"/>
        <c:auto val="1"/>
        <c:lblAlgn val="ctr"/>
        <c:lblOffset val="100"/>
        <c:noMultiLvlLbl val="0"/>
      </c:catAx>
      <c:valAx>
        <c:axId val="526270920"/>
        <c:scaling>
          <c:orientation val="minMax"/>
        </c:scaling>
        <c:delete val="1"/>
        <c:axPos val="b"/>
        <c:numFmt formatCode="0" sourceLinked="1"/>
        <c:majorTickMark val="none"/>
        <c:minorTickMark val="none"/>
        <c:tickLblPos val="nextTo"/>
        <c:crossAx val="526276016"/>
        <c:crosses val="autoZero"/>
        <c:crossBetween val="between"/>
      </c:valAx>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35135100866015E-2"/>
          <c:y val="0.12158961941813431"/>
          <c:w val="0.92945230356014419"/>
          <c:h val="0.71976929475903439"/>
        </c:manualLayout>
      </c:layout>
      <c:barChart>
        <c:barDir val="col"/>
        <c:grouping val="clustered"/>
        <c:varyColors val="0"/>
        <c:ser>
          <c:idx val="0"/>
          <c:order val="0"/>
          <c:tx>
            <c:strRef>
              <c:f>Tabelle1!$B$1</c:f>
              <c:strCache>
                <c:ptCount val="1"/>
                <c:pt idx="0">
                  <c:v>3. Wie oft kannst du in deiner Familie mitentscheiden? (n= 267)</c:v>
                </c:pt>
              </c:strCache>
            </c:strRef>
          </c:tx>
          <c:spPr>
            <a:solidFill>
              <a:schemeClr val="accent1"/>
            </a:solidFill>
            <a:ln>
              <a:noFill/>
            </a:ln>
            <a:effectLst/>
          </c:spPr>
          <c:invertIfNegative val="0"/>
          <c:dPt>
            <c:idx val="0"/>
            <c:invertIfNegative val="0"/>
            <c:bubble3D val="0"/>
            <c:spPr>
              <a:solidFill>
                <a:srgbClr val="2E75B6"/>
              </a:solidFill>
              <a:ln>
                <a:noFill/>
              </a:ln>
              <a:effectLst/>
            </c:spPr>
            <c:extLst>
              <c:ext xmlns:c16="http://schemas.microsoft.com/office/drawing/2014/chart" uri="{C3380CC4-5D6E-409C-BE32-E72D297353CC}">
                <c16:uniqueId val="{00000001-0915-409D-9B68-11CBCE6D757A}"/>
              </c:ext>
            </c:extLst>
          </c:dPt>
          <c:dPt>
            <c:idx val="1"/>
            <c:invertIfNegative val="0"/>
            <c:bubble3D val="0"/>
            <c:spPr>
              <a:solidFill>
                <a:srgbClr val="ED7D31"/>
              </a:solidFill>
              <a:ln>
                <a:noFill/>
              </a:ln>
              <a:effectLst/>
            </c:spPr>
            <c:extLst>
              <c:ext xmlns:c16="http://schemas.microsoft.com/office/drawing/2014/chart" uri="{C3380CC4-5D6E-409C-BE32-E72D297353CC}">
                <c16:uniqueId val="{00000003-0915-409D-9B68-11CBCE6D757A}"/>
              </c:ext>
            </c:extLst>
          </c:dPt>
          <c:dPt>
            <c:idx val="2"/>
            <c:invertIfNegative val="0"/>
            <c:bubble3D val="0"/>
            <c:spPr>
              <a:solidFill>
                <a:srgbClr val="2E75B6"/>
              </a:solidFill>
              <a:ln>
                <a:noFill/>
              </a:ln>
              <a:effectLst/>
            </c:spPr>
            <c:extLst>
              <c:ext xmlns:c16="http://schemas.microsoft.com/office/drawing/2014/chart" uri="{C3380CC4-5D6E-409C-BE32-E72D297353CC}">
                <c16:uniqueId val="{00000005-0915-409D-9B68-11CBCE6D757A}"/>
              </c:ext>
            </c:extLst>
          </c:dPt>
          <c:dPt>
            <c:idx val="3"/>
            <c:invertIfNegative val="0"/>
            <c:bubble3D val="0"/>
            <c:spPr>
              <a:solidFill>
                <a:srgbClr val="2E75B6"/>
              </a:solidFill>
              <a:ln>
                <a:noFill/>
              </a:ln>
              <a:effectLst/>
            </c:spPr>
            <c:extLst>
              <c:ext xmlns:c16="http://schemas.microsoft.com/office/drawing/2014/chart" uri="{C3380CC4-5D6E-409C-BE32-E72D297353CC}">
                <c16:uniqueId val="{00000007-0915-409D-9B68-11CBCE6D757A}"/>
              </c:ext>
            </c:extLst>
          </c:dPt>
          <c:dLbls>
            <c:dLbl>
              <c:idx val="0"/>
              <c:layout/>
              <c:tx>
                <c:rich>
                  <a:bodyPr/>
                  <a:lstStyle/>
                  <a:p>
                    <a:fld id="{50C731B4-0E05-4A65-AF39-0AC70AC14327}" type="VALUE">
                      <a:rPr lang="en-US" smtClean="0"/>
                      <a:pPr/>
                      <a:t>[WERT]</a:t>
                    </a:fld>
                    <a:r>
                      <a:rPr lang="en-US" dirty="0" smtClean="0"/>
                      <a:t> </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0915-409D-9B68-11CBCE6D757A}"/>
                </c:ext>
              </c:extLst>
            </c:dLbl>
            <c:dLbl>
              <c:idx val="1"/>
              <c:layout/>
              <c:tx>
                <c:rich>
                  <a:bodyPr/>
                  <a:lstStyle/>
                  <a:p>
                    <a:fld id="{4807EB13-4B53-4309-B7F4-B31DCA567F31}" type="VALUE">
                      <a:rPr lang="en-US" smtClean="0"/>
                      <a:pPr/>
                      <a:t>[WERT]</a:t>
                    </a:fld>
                    <a:r>
                      <a:rPr lang="en-US" dirty="0" smtClean="0"/>
                      <a:t> </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0915-409D-9B68-11CBCE6D757A}"/>
                </c:ext>
              </c:extLst>
            </c:dLbl>
            <c:dLbl>
              <c:idx val="2"/>
              <c:layout/>
              <c:tx>
                <c:rich>
                  <a:bodyPr/>
                  <a:lstStyle/>
                  <a:p>
                    <a:fld id="{5E2D64BA-CFB7-4FD4-8EA0-3F9FDA85FC5C}" type="VALUE">
                      <a:rPr lang="en-US" smtClean="0"/>
                      <a:pPr/>
                      <a:t>[WERT]</a:t>
                    </a:fld>
                    <a:r>
                      <a:rPr lang="en-US" dirty="0" smtClean="0"/>
                      <a:t> </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0915-409D-9B68-11CBCE6D757A}"/>
                </c:ext>
              </c:extLst>
            </c:dLbl>
            <c:spPr>
              <a:noFill/>
              <a:ln>
                <a:noFill/>
              </a:ln>
              <a:effectLst/>
            </c:spPr>
            <c:txPr>
              <a:bodyPr rot="0" spcFirstLastPara="1" vertOverflow="ellipsis" vert="horz" wrap="square" anchor="ctr" anchorCtr="1"/>
              <a:lstStyle/>
              <a:p>
                <a:pPr>
                  <a:defRPr sz="16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immer</c:v>
                </c:pt>
                <c:pt idx="1">
                  <c:v>oft</c:v>
                </c:pt>
                <c:pt idx="2">
                  <c:v>selten</c:v>
                </c:pt>
                <c:pt idx="3">
                  <c:v>nie</c:v>
                </c:pt>
              </c:strCache>
            </c:strRef>
          </c:cat>
          <c:val>
            <c:numRef>
              <c:f>Tabelle1!$B$2:$B$5</c:f>
              <c:numCache>
                <c:formatCode>General</c:formatCode>
                <c:ptCount val="4"/>
                <c:pt idx="0">
                  <c:v>14</c:v>
                </c:pt>
                <c:pt idx="1">
                  <c:v>66</c:v>
                </c:pt>
                <c:pt idx="2">
                  <c:v>19</c:v>
                </c:pt>
                <c:pt idx="3">
                  <c:v>1</c:v>
                </c:pt>
              </c:numCache>
            </c:numRef>
          </c:val>
          <c:extLst>
            <c:ext xmlns:c16="http://schemas.microsoft.com/office/drawing/2014/chart" uri="{C3380CC4-5D6E-409C-BE32-E72D297353CC}">
              <c16:uniqueId val="{00000008-0915-409D-9B68-11CBCE6D757A}"/>
            </c:ext>
          </c:extLst>
        </c:ser>
        <c:dLbls>
          <c:showLegendKey val="0"/>
          <c:showVal val="0"/>
          <c:showCatName val="0"/>
          <c:showSerName val="0"/>
          <c:showPercent val="0"/>
          <c:showBubbleSize val="0"/>
        </c:dLbls>
        <c:gapWidth val="82"/>
        <c:overlap val="-27"/>
        <c:axId val="439432704"/>
        <c:axId val="439426432"/>
      </c:barChart>
      <c:catAx>
        <c:axId val="43943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439426432"/>
        <c:crosses val="autoZero"/>
        <c:auto val="1"/>
        <c:lblAlgn val="ctr"/>
        <c:lblOffset val="100"/>
        <c:noMultiLvlLbl val="0"/>
      </c:catAx>
      <c:valAx>
        <c:axId val="439426432"/>
        <c:scaling>
          <c:orientation val="minMax"/>
        </c:scaling>
        <c:delete val="1"/>
        <c:axPos val="l"/>
        <c:majorGridlines>
          <c:spPr>
            <a:ln w="9525" cap="flat" cmpd="sng" algn="ctr">
              <a:solidFill>
                <a:schemeClr val="bg1"/>
              </a:solidFill>
              <a:round/>
            </a:ln>
            <a:effectLst/>
          </c:spPr>
        </c:majorGridlines>
        <c:numFmt formatCode="General" sourceLinked="1"/>
        <c:majorTickMark val="none"/>
        <c:minorTickMark val="none"/>
        <c:tickLblPos val="nextTo"/>
        <c:crossAx val="439432704"/>
        <c:crosses val="autoZero"/>
        <c:crossBetween val="between"/>
      </c:valAx>
      <c:spPr>
        <a:noFill/>
        <a:ln>
          <a:solidFill>
            <a:schemeClr val="bg1"/>
          </a:solidFill>
        </a:ln>
        <a:effectLst/>
      </c:spPr>
    </c:plotArea>
    <c:plotVisOnly val="1"/>
    <c:dispBlanksAs val="gap"/>
    <c:showDLblsOverMax val="0"/>
  </c:chart>
  <c:spPr>
    <a:noFill/>
    <a:ln w="9525" cap="flat" cmpd="sng" algn="ctr">
      <a:solidFill>
        <a:schemeClr val="bg1"/>
      </a:solidFill>
      <a:round/>
    </a:ln>
    <a:effectLst/>
  </c:spPr>
  <c:txPr>
    <a:bodyPr anchor="t" anchorCtr="0"/>
    <a:lstStyle/>
    <a:p>
      <a:pPr>
        <a:defRPr sz="16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717765351794792E-2"/>
          <c:y val="5.0782080559718112E-2"/>
          <c:w val="0.95454752938491394"/>
          <c:h val="0.56340622948698615"/>
        </c:manualLayout>
      </c:layout>
      <c:barChart>
        <c:barDir val="col"/>
        <c:grouping val="clustered"/>
        <c:varyColors val="0"/>
        <c:ser>
          <c:idx val="0"/>
          <c:order val="0"/>
          <c:tx>
            <c:strRef>
              <c:f>Tabelle1!$B$1</c:f>
              <c:strCache>
                <c:ptCount val="1"/>
                <c:pt idx="0">
                  <c:v>2. Was kannst du in deiner Familie mitbestimmen? (in %; n= xxx)</c:v>
                </c:pt>
              </c:strCache>
            </c:strRef>
          </c:tx>
          <c:spPr>
            <a:solidFill>
              <a:srgbClr val="2E75B6"/>
            </a:solidFill>
            <a:ln>
              <a:noFill/>
            </a:ln>
            <a:effectLst/>
          </c:spPr>
          <c:invertIfNegative val="0"/>
          <c:dLbls>
            <c:dLbl>
              <c:idx val="0"/>
              <c:layout/>
              <c:tx>
                <c:rich>
                  <a:bodyPr/>
                  <a:lstStyle/>
                  <a:p>
                    <a:fld id="{3BA36F79-6DE8-4A3D-A6B6-DFD10B5240ED}" type="VALUE">
                      <a:rPr lang="en-US" smtClean="0"/>
                      <a:pPr/>
                      <a:t>[WERT]</a:t>
                    </a:fld>
                    <a:r>
                      <a:rPr lang="en-US" dirty="0" smtClean="0"/>
                      <a:t> </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44E4-46B5-B02B-633352ADB8FB}"/>
                </c:ext>
              </c:extLst>
            </c:dLbl>
            <c:dLbl>
              <c:idx val="1"/>
              <c:layout/>
              <c:tx>
                <c:rich>
                  <a:bodyPr/>
                  <a:lstStyle/>
                  <a:p>
                    <a:fld id="{1448B5CA-B738-47D9-BCA7-1673C101109D}" type="VALUE">
                      <a:rPr lang="en-US" smtClean="0"/>
                      <a:pPr/>
                      <a:t>[WERT]</a:t>
                    </a:fld>
                    <a:endParaRPr lang="de-DE"/>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44E4-46B5-B02B-633352ADB8FB}"/>
                </c:ext>
              </c:extLst>
            </c:dLbl>
            <c:dLbl>
              <c:idx val="2"/>
              <c:layout/>
              <c:tx>
                <c:rich>
                  <a:bodyPr/>
                  <a:lstStyle/>
                  <a:p>
                    <a:fld id="{6F2D42CD-2239-470F-94BB-F3749B46C361}" type="VALUE">
                      <a:rPr lang="en-US" smtClean="0"/>
                      <a:pPr/>
                      <a:t>[WERT]</a:t>
                    </a:fld>
                    <a:r>
                      <a:rPr lang="en-US" dirty="0" smtClean="0"/>
                      <a:t> </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44E4-46B5-B02B-633352ADB8FB}"/>
                </c:ext>
              </c:extLst>
            </c:dLbl>
            <c:dLbl>
              <c:idx val="3"/>
              <c:layout/>
              <c:tx>
                <c:rich>
                  <a:bodyPr/>
                  <a:lstStyle/>
                  <a:p>
                    <a:fld id="{A996CA56-826E-4F02-BF09-47614719B548}" type="VALUE">
                      <a:rPr lang="en-US" smtClean="0"/>
                      <a:pPr/>
                      <a:t>[WERT]</a:t>
                    </a:fld>
                    <a:r>
                      <a:rPr lang="en-US" dirty="0" smtClean="0"/>
                      <a:t> </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44E4-46B5-B02B-633352ADB8FB}"/>
                </c:ext>
              </c:extLst>
            </c:dLbl>
            <c:dLbl>
              <c:idx val="4"/>
              <c:layout/>
              <c:tx>
                <c:rich>
                  <a:bodyPr/>
                  <a:lstStyle/>
                  <a:p>
                    <a:fld id="{40D23F1D-670B-4CB5-B580-F6D1AE0E9E8A}" type="VALUE">
                      <a:rPr lang="en-US" smtClean="0"/>
                      <a:pPr/>
                      <a:t>[WERT]</a:t>
                    </a:fld>
                    <a:r>
                      <a:rPr lang="en-US" dirty="0" smtClean="0"/>
                      <a:t> </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44E4-46B5-B02B-633352ADB8FB}"/>
                </c:ext>
              </c:extLst>
            </c:dLbl>
            <c:dLbl>
              <c:idx val="5"/>
              <c:layout/>
              <c:tx>
                <c:rich>
                  <a:bodyPr/>
                  <a:lstStyle/>
                  <a:p>
                    <a:fld id="{8265A94E-6FAD-475A-8A7F-BB55379ACA65}" type="VALUE">
                      <a:rPr lang="en-US" smtClean="0"/>
                      <a:pPr/>
                      <a:t>[WERT]</a:t>
                    </a:fld>
                    <a:endParaRPr lang="de-DE"/>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44E4-46B5-B02B-633352ADB8FB}"/>
                </c:ext>
              </c:extLst>
            </c:dLbl>
            <c:dLbl>
              <c:idx val="6"/>
              <c:layout/>
              <c:tx>
                <c:rich>
                  <a:bodyPr/>
                  <a:lstStyle/>
                  <a:p>
                    <a:fld id="{F6A55616-6D57-4104-9CD5-BE6E0EC7FD6B}" type="VALUE">
                      <a:rPr lang="en-US" smtClean="0"/>
                      <a:pPr/>
                      <a:t>[WERT]</a:t>
                    </a:fld>
                    <a:endParaRPr lang="de-DE"/>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44E4-46B5-B02B-633352ADB8FB}"/>
                </c:ext>
              </c:extLst>
            </c:dLbl>
            <c:dLbl>
              <c:idx val="7"/>
              <c:layout/>
              <c:tx>
                <c:rich>
                  <a:bodyPr/>
                  <a:lstStyle/>
                  <a:p>
                    <a:fld id="{D6B7C400-EDD3-451D-92FE-89A5422B1B09}" type="VALUE">
                      <a:rPr lang="en-US" smtClean="0"/>
                      <a:pPr/>
                      <a:t>[WERT]</a:t>
                    </a:fld>
                    <a:endParaRPr lang="de-DE"/>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44E4-46B5-B02B-633352ADB8FB}"/>
                </c:ext>
              </c:extLst>
            </c:dLbl>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Tabelle1!$A$2:$A$9</c:f>
              <c:strCache>
                <c:ptCount val="8"/>
                <c:pt idx="0">
                  <c:v>Kleiderwahl</c:v>
                </c:pt>
                <c:pt idx="1">
                  <c:v>Mit wem ich mich treffe</c:v>
                </c:pt>
                <c:pt idx="2">
                  <c:v>Essenswahl</c:v>
                </c:pt>
                <c:pt idx="3">
                  <c:v>Auswahl der Schule</c:v>
                </c:pt>
                <c:pt idx="4">
                  <c:v>Urlaubsziel</c:v>
                </c:pt>
                <c:pt idx="5">
                  <c:v>Wann ich Hausaufgaben mache</c:v>
                </c:pt>
                <c:pt idx="6">
                  <c:v>Häufigkeit Fernsehen, PC/Konsole</c:v>
                </c:pt>
                <c:pt idx="7">
                  <c:v>Aufgabenverteilung im Haushalt</c:v>
                </c:pt>
              </c:strCache>
            </c:strRef>
          </c:cat>
          <c:val>
            <c:numRef>
              <c:f>Tabelle1!$B$2:$B$9</c:f>
              <c:numCache>
                <c:formatCode>General</c:formatCode>
                <c:ptCount val="8"/>
                <c:pt idx="0">
                  <c:v>92</c:v>
                </c:pt>
                <c:pt idx="1">
                  <c:v>86</c:v>
                </c:pt>
                <c:pt idx="2">
                  <c:v>80</c:v>
                </c:pt>
                <c:pt idx="3">
                  <c:v>78</c:v>
                </c:pt>
                <c:pt idx="4">
                  <c:v>61</c:v>
                </c:pt>
                <c:pt idx="5">
                  <c:v>37</c:v>
                </c:pt>
                <c:pt idx="6">
                  <c:v>31</c:v>
                </c:pt>
                <c:pt idx="7">
                  <c:v>35</c:v>
                </c:pt>
              </c:numCache>
            </c:numRef>
          </c:val>
          <c:extLst>
            <c:ext xmlns:c16="http://schemas.microsoft.com/office/drawing/2014/chart" uri="{C3380CC4-5D6E-409C-BE32-E72D297353CC}">
              <c16:uniqueId val="{00000008-44E4-46B5-B02B-633352ADB8FB}"/>
            </c:ext>
          </c:extLst>
        </c:ser>
        <c:dLbls>
          <c:showLegendKey val="0"/>
          <c:showVal val="0"/>
          <c:showCatName val="0"/>
          <c:showSerName val="0"/>
          <c:showPercent val="0"/>
          <c:showBubbleSize val="0"/>
        </c:dLbls>
        <c:gapWidth val="115"/>
        <c:overlap val="-27"/>
        <c:axId val="439428000"/>
        <c:axId val="439428392"/>
      </c:barChart>
      <c:catAx>
        <c:axId val="439428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439428392"/>
        <c:crosses val="autoZero"/>
        <c:auto val="1"/>
        <c:lblAlgn val="ctr"/>
        <c:lblOffset val="100"/>
        <c:noMultiLvlLbl val="0"/>
      </c:catAx>
      <c:valAx>
        <c:axId val="439428392"/>
        <c:scaling>
          <c:orientation val="minMax"/>
        </c:scaling>
        <c:delete val="1"/>
        <c:axPos val="l"/>
        <c:majorGridlines>
          <c:spPr>
            <a:ln w="9525" cap="flat" cmpd="sng" algn="ctr">
              <a:solidFill>
                <a:schemeClr val="bg1"/>
              </a:solidFill>
              <a:round/>
            </a:ln>
            <a:effectLst/>
          </c:spPr>
        </c:majorGridlines>
        <c:numFmt formatCode="General" sourceLinked="1"/>
        <c:majorTickMark val="none"/>
        <c:minorTickMark val="none"/>
        <c:tickLblPos val="nextTo"/>
        <c:crossAx val="439428000"/>
        <c:crosses val="autoZero"/>
        <c:crossBetween val="between"/>
      </c:valAx>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6440995114845103E-2"/>
          <c:y val="0.18132118451025053"/>
          <c:w val="0.9202551834130781"/>
          <c:h val="0.65429495572734497"/>
        </c:manualLayout>
      </c:layout>
      <c:barChart>
        <c:barDir val="col"/>
        <c:grouping val="clustered"/>
        <c:varyColors val="0"/>
        <c:ser>
          <c:idx val="0"/>
          <c:order val="0"/>
          <c:tx>
            <c:strRef>
              <c:f>Tabelle1!$B$1</c:f>
              <c:strCache>
                <c:ptCount val="1"/>
                <c:pt idx="0">
                  <c:v>5. Wie oft kannst du in deiner Schule mitbestimmen? (in %, n= 259)</c:v>
                </c:pt>
              </c:strCache>
            </c:strRef>
          </c:tx>
          <c:spPr>
            <a:solidFill>
              <a:srgbClr val="0968B2"/>
            </a:solidFill>
            <a:ln>
              <a:noFill/>
            </a:ln>
            <a:effectLst/>
          </c:spPr>
          <c:invertIfNegative val="0"/>
          <c:dPt>
            <c:idx val="0"/>
            <c:invertIfNegative val="0"/>
            <c:bubble3D val="0"/>
            <c:spPr>
              <a:solidFill>
                <a:srgbClr val="2E75B6"/>
              </a:solidFill>
              <a:ln>
                <a:noFill/>
              </a:ln>
              <a:effectLst/>
            </c:spPr>
            <c:extLst>
              <c:ext xmlns:c16="http://schemas.microsoft.com/office/drawing/2014/chart" uri="{C3380CC4-5D6E-409C-BE32-E72D297353CC}">
                <c16:uniqueId val="{00000001-A59A-4F77-9206-FE9C30CA5E54}"/>
              </c:ext>
            </c:extLst>
          </c:dPt>
          <c:dPt>
            <c:idx val="1"/>
            <c:invertIfNegative val="0"/>
            <c:bubble3D val="0"/>
            <c:spPr>
              <a:solidFill>
                <a:srgbClr val="2E75B6"/>
              </a:solidFill>
              <a:ln>
                <a:noFill/>
              </a:ln>
              <a:effectLst/>
            </c:spPr>
            <c:extLst>
              <c:ext xmlns:c16="http://schemas.microsoft.com/office/drawing/2014/chart" uri="{C3380CC4-5D6E-409C-BE32-E72D297353CC}">
                <c16:uniqueId val="{00000003-A59A-4F77-9206-FE9C30CA5E54}"/>
              </c:ext>
            </c:extLst>
          </c:dPt>
          <c:dPt>
            <c:idx val="2"/>
            <c:invertIfNegative val="0"/>
            <c:bubble3D val="0"/>
            <c:spPr>
              <a:solidFill>
                <a:srgbClr val="ED7D31"/>
              </a:solidFill>
              <a:ln>
                <a:noFill/>
              </a:ln>
              <a:effectLst/>
            </c:spPr>
            <c:extLst>
              <c:ext xmlns:c16="http://schemas.microsoft.com/office/drawing/2014/chart" uri="{C3380CC4-5D6E-409C-BE32-E72D297353CC}">
                <c16:uniqueId val="{00000005-A59A-4F77-9206-FE9C30CA5E54}"/>
              </c:ext>
            </c:extLst>
          </c:dPt>
          <c:dPt>
            <c:idx val="3"/>
            <c:invertIfNegative val="0"/>
            <c:bubble3D val="0"/>
            <c:spPr>
              <a:solidFill>
                <a:srgbClr val="2E75B6"/>
              </a:solidFill>
              <a:ln>
                <a:noFill/>
              </a:ln>
              <a:effectLst/>
            </c:spPr>
            <c:extLst>
              <c:ext xmlns:c16="http://schemas.microsoft.com/office/drawing/2014/chart" uri="{C3380CC4-5D6E-409C-BE32-E72D297353CC}">
                <c16:uniqueId val="{00000007-A59A-4F77-9206-FE9C30CA5E54}"/>
              </c:ext>
            </c:extLst>
          </c:dPt>
          <c:dLbls>
            <c:dLbl>
              <c:idx val="0"/>
              <c:layout/>
              <c:tx>
                <c:rich>
                  <a:bodyPr/>
                  <a:lstStyle/>
                  <a:p>
                    <a:fld id="{9E998275-F050-40AE-BD5B-1961A9D0B95C}" type="VALUE">
                      <a:rPr lang="en-US" smtClean="0"/>
                      <a:pPr/>
                      <a:t>[WERT]</a:t>
                    </a:fld>
                    <a:endParaRPr lang="de-DE"/>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A59A-4F77-9206-FE9C30CA5E54}"/>
                </c:ext>
              </c:extLst>
            </c:dLbl>
            <c:dLbl>
              <c:idx val="1"/>
              <c:layout/>
              <c:tx>
                <c:rich>
                  <a:bodyPr rot="0" spcFirstLastPara="1" vertOverflow="ellipsis" vert="horz" wrap="square" anchor="ctr" anchorCtr="1"/>
                  <a:lstStyle/>
                  <a:p>
                    <a:pPr algn="ctr" rtl="0">
                      <a:defRPr sz="1600" b="1" i="0" u="none" strike="noStrike" kern="1200" baseline="0">
                        <a:solidFill>
                          <a:schemeClr val="accent6"/>
                        </a:solidFill>
                        <a:latin typeface="Arial" panose="020B0604020202020204" pitchFamily="34" charset="0"/>
                        <a:ea typeface="+mn-ea"/>
                        <a:cs typeface="Arial" panose="020B0604020202020204" pitchFamily="34" charset="0"/>
                      </a:defRPr>
                    </a:pPr>
                    <a:fld id="{C480C95D-8A13-4A85-AF6F-DAFDABDD93EA}" type="VALUE">
                      <a:rPr lang="en-US"/>
                      <a:pPr algn="ctr" rtl="0">
                        <a:defRPr/>
                      </a:pPr>
                      <a:t>[WERT]</a:t>
                    </a:fld>
                    <a:endParaRPr lang="de-DE"/>
                  </a:p>
                </c:rich>
              </c:tx>
              <c:spPr>
                <a:noFill/>
                <a:ln>
                  <a:noFill/>
                </a:ln>
                <a:effectLst/>
              </c:spPr>
              <c:txPr>
                <a:bodyPr rot="0" spcFirstLastPara="1" vertOverflow="ellipsis" vert="horz" wrap="square" anchor="ctr" anchorCtr="1"/>
                <a:lstStyle/>
                <a:p>
                  <a:pPr algn="ctr" rtl="0">
                    <a:defRPr sz="16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A59A-4F77-9206-FE9C30CA5E54}"/>
                </c:ext>
              </c:extLst>
            </c:dLbl>
            <c:dLbl>
              <c:idx val="2"/>
              <c:layout/>
              <c:tx>
                <c:rich>
                  <a:bodyPr rot="0" spcFirstLastPara="1" vertOverflow="ellipsis" vert="horz" wrap="square" anchor="ctr" anchorCtr="1"/>
                  <a:lstStyle/>
                  <a:p>
                    <a:pPr algn="ctr" rtl="0">
                      <a:defRPr sz="1600" b="1" i="0" u="none" strike="noStrike" kern="1200" baseline="0">
                        <a:solidFill>
                          <a:schemeClr val="accent6"/>
                        </a:solidFill>
                        <a:latin typeface="Arial" panose="020B0604020202020204" pitchFamily="34" charset="0"/>
                        <a:ea typeface="+mn-ea"/>
                        <a:cs typeface="Arial" panose="020B0604020202020204" pitchFamily="34" charset="0"/>
                      </a:defRPr>
                    </a:pPr>
                    <a:fld id="{C7137F8C-4878-478B-81A6-C23B38B18C1D}" type="VALUE">
                      <a:rPr lang="en-US"/>
                      <a:pPr algn="ctr" rtl="0">
                        <a:defRPr/>
                      </a:pPr>
                      <a:t>[WERT]</a:t>
                    </a:fld>
                    <a:r>
                      <a:rPr lang="en-US"/>
                      <a:t> </a:t>
                    </a:r>
                  </a:p>
                </c:rich>
              </c:tx>
              <c:spPr>
                <a:noFill/>
                <a:ln>
                  <a:noFill/>
                </a:ln>
                <a:effectLst/>
              </c:spPr>
              <c:txPr>
                <a:bodyPr rot="0" spcFirstLastPara="1" vertOverflow="ellipsis" vert="horz" wrap="square" anchor="ctr" anchorCtr="1"/>
                <a:lstStyle/>
                <a:p>
                  <a:pPr algn="ctr" rtl="0">
                    <a:defRPr sz="16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A59A-4F77-9206-FE9C30CA5E54}"/>
                </c:ext>
              </c:extLst>
            </c:dLbl>
            <c:dLbl>
              <c:idx val="3"/>
              <c:layout/>
              <c:tx>
                <c:rich>
                  <a:bodyPr rot="0" spcFirstLastPara="1" vertOverflow="ellipsis" vert="horz" wrap="square" anchor="ctr" anchorCtr="1"/>
                  <a:lstStyle/>
                  <a:p>
                    <a:pPr algn="ctr" rtl="0">
                      <a:defRPr sz="1600" b="1" i="0" u="none" strike="noStrike" kern="1200" baseline="0">
                        <a:solidFill>
                          <a:schemeClr val="accent6"/>
                        </a:solidFill>
                        <a:latin typeface="Arial" panose="020B0604020202020204" pitchFamily="34" charset="0"/>
                        <a:ea typeface="+mn-ea"/>
                        <a:cs typeface="Arial" panose="020B0604020202020204" pitchFamily="34" charset="0"/>
                      </a:defRPr>
                    </a:pPr>
                    <a:fld id="{C6064437-57F6-4C87-83E3-AB2F4A19D238}" type="VALUE">
                      <a:rPr lang="en-US"/>
                      <a:pPr algn="ctr" rtl="0">
                        <a:defRPr/>
                      </a:pPr>
                      <a:t>[WERT]</a:t>
                    </a:fld>
                    <a:r>
                      <a:rPr lang="en-US"/>
                      <a:t> </a:t>
                    </a:r>
                  </a:p>
                </c:rich>
              </c:tx>
              <c:spPr>
                <a:noFill/>
                <a:ln>
                  <a:noFill/>
                </a:ln>
                <a:effectLst/>
              </c:spPr>
              <c:txPr>
                <a:bodyPr rot="0" spcFirstLastPara="1" vertOverflow="ellipsis" vert="horz" wrap="square" anchor="ctr" anchorCtr="1"/>
                <a:lstStyle/>
                <a:p>
                  <a:pPr algn="ctr" rtl="0">
                    <a:defRPr sz="16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A59A-4F77-9206-FE9C30CA5E54}"/>
                </c:ext>
              </c:extLst>
            </c:dLbl>
            <c:spPr>
              <a:noFill/>
              <a:ln>
                <a:noFill/>
              </a:ln>
              <a:effectLst/>
            </c:spPr>
            <c:txPr>
              <a:bodyPr rot="0" spcFirstLastPara="1" vertOverflow="ellipsis" vert="horz" wrap="square" anchor="ctr" anchorCtr="1"/>
              <a:lstStyle/>
              <a:p>
                <a:pPr>
                  <a:defRPr sz="16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immer</c:v>
                </c:pt>
                <c:pt idx="1">
                  <c:v>oft</c:v>
                </c:pt>
                <c:pt idx="2">
                  <c:v>selten</c:v>
                </c:pt>
                <c:pt idx="3">
                  <c:v>nie</c:v>
                </c:pt>
              </c:strCache>
            </c:strRef>
          </c:cat>
          <c:val>
            <c:numRef>
              <c:f>Tabelle1!$B$2:$B$5</c:f>
              <c:numCache>
                <c:formatCode>General</c:formatCode>
                <c:ptCount val="4"/>
                <c:pt idx="0">
                  <c:v>1.5</c:v>
                </c:pt>
                <c:pt idx="1">
                  <c:v>22</c:v>
                </c:pt>
                <c:pt idx="2">
                  <c:v>72</c:v>
                </c:pt>
                <c:pt idx="3">
                  <c:v>4</c:v>
                </c:pt>
              </c:numCache>
            </c:numRef>
          </c:val>
          <c:extLst>
            <c:ext xmlns:c16="http://schemas.microsoft.com/office/drawing/2014/chart" uri="{C3380CC4-5D6E-409C-BE32-E72D297353CC}">
              <c16:uniqueId val="{00000008-A59A-4F77-9206-FE9C30CA5E54}"/>
            </c:ext>
          </c:extLst>
        </c:ser>
        <c:dLbls>
          <c:showLegendKey val="0"/>
          <c:showVal val="0"/>
          <c:showCatName val="0"/>
          <c:showSerName val="0"/>
          <c:showPercent val="0"/>
          <c:showBubbleSize val="0"/>
        </c:dLbls>
        <c:gapWidth val="82"/>
        <c:overlap val="-27"/>
        <c:axId val="523256360"/>
        <c:axId val="523258320"/>
      </c:barChart>
      <c:catAx>
        <c:axId val="523256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3258320"/>
        <c:crosses val="autoZero"/>
        <c:auto val="1"/>
        <c:lblAlgn val="ctr"/>
        <c:lblOffset val="100"/>
        <c:noMultiLvlLbl val="0"/>
      </c:catAx>
      <c:valAx>
        <c:axId val="523258320"/>
        <c:scaling>
          <c:orientation val="minMax"/>
        </c:scaling>
        <c:delete val="1"/>
        <c:axPos val="l"/>
        <c:numFmt formatCode="General" sourceLinked="1"/>
        <c:majorTickMark val="none"/>
        <c:minorTickMark val="none"/>
        <c:tickLblPos val="nextTo"/>
        <c:crossAx val="52325636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sz="16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279749451608407E-2"/>
          <c:y val="0.12510155114730831"/>
          <c:w val="0.92863326866750351"/>
          <c:h val="0.55995584242956742"/>
        </c:manualLayout>
      </c:layout>
      <c:barChart>
        <c:barDir val="col"/>
        <c:grouping val="clustered"/>
        <c:varyColors val="0"/>
        <c:ser>
          <c:idx val="0"/>
          <c:order val="0"/>
          <c:tx>
            <c:strRef>
              <c:f>Tabelle1!$B$1</c:f>
              <c:strCache>
                <c:ptCount val="1"/>
                <c:pt idx="0">
                  <c:v>4. Was kannst du in deiner Schule mitbestimmen? (in %; n= xxx)</c:v>
                </c:pt>
              </c:strCache>
            </c:strRef>
          </c:tx>
          <c:spPr>
            <a:solidFill>
              <a:srgbClr val="2E75B6"/>
            </a:solidFill>
            <a:ln>
              <a:noFill/>
            </a:ln>
            <a:effectLst/>
          </c:spPr>
          <c:invertIfNegative val="0"/>
          <c:dLbls>
            <c:dLbl>
              <c:idx val="0"/>
              <c:layout/>
              <c:tx>
                <c:rich>
                  <a:bodyPr/>
                  <a:lstStyle/>
                  <a:p>
                    <a:fld id="{3E40CAC4-E757-458D-AF7E-309356AEA5A4}" type="VALUE">
                      <a:rPr lang="en-US" smtClean="0"/>
                      <a:pPr/>
                      <a:t>[WERT]</a:t>
                    </a:fld>
                    <a:r>
                      <a:rPr lang="en-US" dirty="0" smtClean="0"/>
                      <a:t> </a:t>
                    </a:r>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B088-416E-911E-2A20D5B99A9D}"/>
                </c:ext>
              </c:extLst>
            </c:dLbl>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Tabelle1!$A$2:$A$11</c:f>
              <c:strCache>
                <c:ptCount val="10"/>
                <c:pt idx="0">
                  <c:v>Klassensprecher_in</c:v>
                </c:pt>
                <c:pt idx="1">
                  <c:v>Schulsprecher_in</c:v>
                </c:pt>
                <c:pt idx="2">
                  <c:v>Sitzplatz in der Klasse</c:v>
                </c:pt>
                <c:pt idx="3">
                  <c:v>Lernmethoden</c:v>
                </c:pt>
                <c:pt idx="4">
                  <c:v>Schulregeln</c:v>
                </c:pt>
                <c:pt idx="5">
                  <c:v>Gestaltung Schulhof</c:v>
                </c:pt>
                <c:pt idx="6">
                  <c:v>Gestaltung Schulräume</c:v>
                </c:pt>
                <c:pt idx="7">
                  <c:v>Schulessen</c:v>
                </c:pt>
                <c:pt idx="8">
                  <c:v>Lerninhalte</c:v>
                </c:pt>
                <c:pt idx="9">
                  <c:v>nichts</c:v>
                </c:pt>
              </c:strCache>
            </c:strRef>
          </c:cat>
          <c:val>
            <c:numRef>
              <c:f>Tabelle1!$B$2:$B$11</c:f>
              <c:numCache>
                <c:formatCode>General</c:formatCode>
                <c:ptCount val="10"/>
                <c:pt idx="0">
                  <c:v>91</c:v>
                </c:pt>
                <c:pt idx="1">
                  <c:v>21</c:v>
                </c:pt>
                <c:pt idx="2">
                  <c:v>54</c:v>
                </c:pt>
                <c:pt idx="3">
                  <c:v>21</c:v>
                </c:pt>
                <c:pt idx="4">
                  <c:v>15</c:v>
                </c:pt>
                <c:pt idx="5">
                  <c:v>24</c:v>
                </c:pt>
                <c:pt idx="6">
                  <c:v>24</c:v>
                </c:pt>
                <c:pt idx="7">
                  <c:v>13</c:v>
                </c:pt>
                <c:pt idx="8">
                  <c:v>11</c:v>
                </c:pt>
                <c:pt idx="9">
                  <c:v>5</c:v>
                </c:pt>
              </c:numCache>
            </c:numRef>
          </c:val>
          <c:extLst>
            <c:ext xmlns:c16="http://schemas.microsoft.com/office/drawing/2014/chart" uri="{C3380CC4-5D6E-409C-BE32-E72D297353CC}">
              <c16:uniqueId val="{00000001-B088-416E-911E-2A20D5B99A9D}"/>
            </c:ext>
          </c:extLst>
        </c:ser>
        <c:dLbls>
          <c:dLblPos val="outEnd"/>
          <c:showLegendKey val="0"/>
          <c:showVal val="1"/>
          <c:showCatName val="0"/>
          <c:showSerName val="0"/>
          <c:showPercent val="0"/>
          <c:showBubbleSize val="0"/>
        </c:dLbls>
        <c:gapWidth val="68"/>
        <c:overlap val="-27"/>
        <c:axId val="523256752"/>
        <c:axId val="523255968"/>
      </c:barChart>
      <c:catAx>
        <c:axId val="52325675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3255968"/>
        <c:crosses val="autoZero"/>
        <c:auto val="1"/>
        <c:lblAlgn val="ctr"/>
        <c:lblOffset val="100"/>
        <c:noMultiLvlLbl val="0"/>
      </c:catAx>
      <c:valAx>
        <c:axId val="523255968"/>
        <c:scaling>
          <c:orientation val="minMax"/>
        </c:scaling>
        <c:delete val="1"/>
        <c:axPos val="l"/>
        <c:majorGridlines>
          <c:spPr>
            <a:ln w="9525" cap="flat" cmpd="sng" algn="ctr">
              <a:solidFill>
                <a:schemeClr val="bg1"/>
              </a:solidFill>
              <a:round/>
            </a:ln>
            <a:effectLst/>
          </c:spPr>
        </c:majorGridlines>
        <c:numFmt formatCode="General" sourceLinked="1"/>
        <c:majorTickMark val="out"/>
        <c:minorTickMark val="none"/>
        <c:tickLblPos val="nextTo"/>
        <c:crossAx val="523256752"/>
        <c:crosses val="autoZero"/>
        <c:crossBetween val="between"/>
      </c:valAx>
      <c:spPr>
        <a:noFill/>
        <a:ln>
          <a:solidFill>
            <a:schemeClr val="bg1"/>
          </a:solidFill>
        </a:ln>
        <a:effectLst/>
      </c:spPr>
    </c:plotArea>
    <c:plotVisOnly val="1"/>
    <c:dispBlanksAs val="gap"/>
    <c:showDLblsOverMax val="0"/>
  </c:chart>
  <c:spPr>
    <a:solidFill>
      <a:schemeClr val="bg1"/>
    </a:solid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992473657229724E-2"/>
          <c:y val="0.29358697619694091"/>
          <c:w val="0.91850354628723641"/>
          <c:h val="0.5865781971219115"/>
        </c:manualLayout>
      </c:layout>
      <c:barChart>
        <c:barDir val="col"/>
        <c:grouping val="clustered"/>
        <c:varyColors val="0"/>
        <c:ser>
          <c:idx val="0"/>
          <c:order val="0"/>
          <c:tx>
            <c:strRef>
              <c:f>Tabelle1!$B$1</c:f>
              <c:strCache>
                <c:ptCount val="1"/>
                <c:pt idx="0">
                  <c:v>7. Wie oft kannst du in deiner Stadt mitentscheiden? (in %; n= xxx)</c:v>
                </c:pt>
              </c:strCache>
            </c:strRef>
          </c:tx>
          <c:spPr>
            <a:solidFill>
              <a:srgbClr val="2E75B6"/>
            </a:solidFill>
            <a:ln>
              <a:noFill/>
            </a:ln>
            <a:effectLst/>
          </c:spPr>
          <c:invertIfNegative val="0"/>
          <c:dPt>
            <c:idx val="0"/>
            <c:invertIfNegative val="0"/>
            <c:bubble3D val="0"/>
            <c:explosion val="5"/>
            <c:spPr>
              <a:solidFill>
                <a:srgbClr val="2E75B6"/>
              </a:solidFill>
              <a:ln>
                <a:noFill/>
              </a:ln>
              <a:effectLst/>
            </c:spPr>
            <c:extLst>
              <c:ext xmlns:c16="http://schemas.microsoft.com/office/drawing/2014/chart" uri="{C3380CC4-5D6E-409C-BE32-E72D297353CC}">
                <c16:uniqueId val="{00000001-15FB-4F6C-97DB-701024B9F8CE}"/>
              </c:ext>
            </c:extLst>
          </c:dPt>
          <c:dPt>
            <c:idx val="1"/>
            <c:invertIfNegative val="0"/>
            <c:bubble3D val="0"/>
            <c:explosion val="2"/>
            <c:spPr>
              <a:solidFill>
                <a:srgbClr val="2E75B6"/>
              </a:solidFill>
              <a:ln>
                <a:noFill/>
              </a:ln>
              <a:effectLst/>
            </c:spPr>
            <c:extLst>
              <c:ext xmlns:c16="http://schemas.microsoft.com/office/drawing/2014/chart" uri="{C3380CC4-5D6E-409C-BE32-E72D297353CC}">
                <c16:uniqueId val="{00000003-15FB-4F6C-97DB-701024B9F8CE}"/>
              </c:ext>
            </c:extLst>
          </c:dPt>
          <c:dPt>
            <c:idx val="2"/>
            <c:invertIfNegative val="0"/>
            <c:bubble3D val="0"/>
            <c:explosion val="2"/>
            <c:spPr>
              <a:solidFill>
                <a:srgbClr val="2E75B6"/>
              </a:solidFill>
              <a:ln>
                <a:noFill/>
              </a:ln>
              <a:effectLst/>
            </c:spPr>
            <c:extLst>
              <c:ext xmlns:c16="http://schemas.microsoft.com/office/drawing/2014/chart" uri="{C3380CC4-5D6E-409C-BE32-E72D297353CC}">
                <c16:uniqueId val="{00000005-15FB-4F6C-97DB-701024B9F8CE}"/>
              </c:ext>
            </c:extLst>
          </c:dPt>
          <c:dPt>
            <c:idx val="3"/>
            <c:invertIfNegative val="0"/>
            <c:bubble3D val="0"/>
            <c:explosion val="8"/>
            <c:spPr>
              <a:solidFill>
                <a:srgbClr val="ED7D31"/>
              </a:solidFill>
              <a:ln>
                <a:noFill/>
              </a:ln>
              <a:effectLst/>
            </c:spPr>
            <c:extLst>
              <c:ext xmlns:c16="http://schemas.microsoft.com/office/drawing/2014/chart" uri="{C3380CC4-5D6E-409C-BE32-E72D297353CC}">
                <c16:uniqueId val="{00000007-15FB-4F6C-97DB-701024B9F8CE}"/>
              </c:ext>
            </c:extLst>
          </c:dPt>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immer</c:v>
                </c:pt>
                <c:pt idx="1">
                  <c:v>oft</c:v>
                </c:pt>
                <c:pt idx="2">
                  <c:v>selten</c:v>
                </c:pt>
                <c:pt idx="3">
                  <c:v>nie</c:v>
                </c:pt>
              </c:strCache>
            </c:strRef>
          </c:cat>
          <c:val>
            <c:numRef>
              <c:f>Tabelle1!$B$2:$B$5</c:f>
              <c:numCache>
                <c:formatCode>General</c:formatCode>
                <c:ptCount val="4"/>
                <c:pt idx="0">
                  <c:v>0.7</c:v>
                </c:pt>
                <c:pt idx="1">
                  <c:v>2</c:v>
                </c:pt>
                <c:pt idx="2">
                  <c:v>25</c:v>
                </c:pt>
                <c:pt idx="3">
                  <c:v>72</c:v>
                </c:pt>
              </c:numCache>
            </c:numRef>
          </c:val>
          <c:extLst>
            <c:ext xmlns:c16="http://schemas.microsoft.com/office/drawing/2014/chart" uri="{C3380CC4-5D6E-409C-BE32-E72D297353CC}">
              <c16:uniqueId val="{00000008-15FB-4F6C-97DB-701024B9F8CE}"/>
            </c:ext>
          </c:extLst>
        </c:ser>
        <c:dLbls>
          <c:dLblPos val="outEnd"/>
          <c:showLegendKey val="0"/>
          <c:showVal val="1"/>
          <c:showCatName val="0"/>
          <c:showSerName val="0"/>
          <c:showPercent val="0"/>
          <c:showBubbleSize val="0"/>
        </c:dLbls>
        <c:gapWidth val="60"/>
        <c:axId val="523259888"/>
        <c:axId val="523263024"/>
      </c:barChart>
      <c:catAx>
        <c:axId val="5232598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3263024"/>
        <c:crosses val="autoZero"/>
        <c:auto val="1"/>
        <c:lblAlgn val="ctr"/>
        <c:lblOffset val="100"/>
        <c:noMultiLvlLbl val="0"/>
      </c:catAx>
      <c:valAx>
        <c:axId val="523263024"/>
        <c:scaling>
          <c:orientation val="minMax"/>
        </c:scaling>
        <c:delete val="1"/>
        <c:axPos val="l"/>
        <c:numFmt formatCode="General" sourceLinked="1"/>
        <c:majorTickMark val="out"/>
        <c:minorTickMark val="none"/>
        <c:tickLblPos val="nextTo"/>
        <c:crossAx val="523259888"/>
        <c:crosses val="autoZero"/>
        <c:crossBetween val="between"/>
      </c:valAx>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0055409740449113E-2"/>
          <c:y val="0.11285114677121055"/>
          <c:w val="0.89797012692254041"/>
          <c:h val="0.48588214447877559"/>
        </c:manualLayout>
      </c:layout>
      <c:barChart>
        <c:barDir val="col"/>
        <c:grouping val="clustered"/>
        <c:varyColors val="0"/>
        <c:ser>
          <c:idx val="0"/>
          <c:order val="0"/>
          <c:tx>
            <c:strRef>
              <c:f>Tabelle1!$B$1</c:f>
              <c:strCache>
                <c:ptCount val="1"/>
                <c:pt idx="0">
                  <c:v>6. Worüber kanst du in deinem Wohnort mitbestimmen? (in %; n=xxx)</c:v>
                </c:pt>
              </c:strCache>
            </c:strRef>
          </c:tx>
          <c:spPr>
            <a:solidFill>
              <a:srgbClr val="2E75B6"/>
            </a:solidFill>
            <a:ln>
              <a:noFill/>
            </a:ln>
            <a:effectLst/>
          </c:spPr>
          <c:invertIfNegative val="0"/>
          <c:dPt>
            <c:idx val="4"/>
            <c:invertIfNegative val="0"/>
            <c:bubble3D val="0"/>
            <c:spPr>
              <a:solidFill>
                <a:srgbClr val="ED7D31"/>
              </a:solidFill>
              <a:ln>
                <a:noFill/>
              </a:ln>
              <a:effectLst/>
            </c:spPr>
            <c:extLst>
              <c:ext xmlns:c16="http://schemas.microsoft.com/office/drawing/2014/chart" uri="{C3380CC4-5D6E-409C-BE32-E72D297353CC}">
                <c16:uniqueId val="{00000001-D226-414A-962C-9C34A3BA278A}"/>
              </c:ext>
            </c:extLst>
          </c:dPt>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Tabelle1!$A$2:$A$6</c:f>
              <c:strCache>
                <c:ptCount val="5"/>
                <c:pt idx="0">
                  <c:v>Spielplatzgestatung</c:v>
                </c:pt>
                <c:pt idx="1">
                  <c:v>Freizeitangebote</c:v>
                </c:pt>
                <c:pt idx="2">
                  <c:v>Treffpunkte für Kinder</c:v>
                </c:pt>
                <c:pt idx="3">
                  <c:v>Radwegeplanung</c:v>
                </c:pt>
                <c:pt idx="4">
                  <c:v>Nichts</c:v>
                </c:pt>
              </c:strCache>
            </c:strRef>
          </c:cat>
          <c:val>
            <c:numRef>
              <c:f>Tabelle1!$B$2:$B$6</c:f>
              <c:numCache>
                <c:formatCode>General</c:formatCode>
                <c:ptCount val="5"/>
                <c:pt idx="0">
                  <c:v>8</c:v>
                </c:pt>
                <c:pt idx="1">
                  <c:v>8</c:v>
                </c:pt>
                <c:pt idx="2">
                  <c:v>10</c:v>
                </c:pt>
                <c:pt idx="3">
                  <c:v>5</c:v>
                </c:pt>
                <c:pt idx="4">
                  <c:v>74</c:v>
                </c:pt>
              </c:numCache>
            </c:numRef>
          </c:val>
          <c:extLst>
            <c:ext xmlns:c16="http://schemas.microsoft.com/office/drawing/2014/chart" uri="{C3380CC4-5D6E-409C-BE32-E72D297353CC}">
              <c16:uniqueId val="{00000002-D226-414A-962C-9C34A3BA278A}"/>
            </c:ext>
          </c:extLst>
        </c:ser>
        <c:dLbls>
          <c:dLblPos val="outEnd"/>
          <c:showLegendKey val="0"/>
          <c:showVal val="1"/>
          <c:showCatName val="0"/>
          <c:showSerName val="0"/>
          <c:showPercent val="0"/>
          <c:showBubbleSize val="0"/>
        </c:dLbls>
        <c:gapWidth val="44"/>
        <c:overlap val="5"/>
        <c:axId val="523260280"/>
        <c:axId val="523257928"/>
      </c:barChart>
      <c:catAx>
        <c:axId val="523260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3257928"/>
        <c:crosses val="autoZero"/>
        <c:auto val="1"/>
        <c:lblAlgn val="ctr"/>
        <c:lblOffset val="100"/>
        <c:noMultiLvlLbl val="0"/>
      </c:catAx>
      <c:valAx>
        <c:axId val="523257928"/>
        <c:scaling>
          <c:orientation val="minMax"/>
        </c:scaling>
        <c:delete val="1"/>
        <c:axPos val="l"/>
        <c:numFmt formatCode="General" sourceLinked="1"/>
        <c:majorTickMark val="none"/>
        <c:minorTickMark val="none"/>
        <c:tickLblPos val="nextTo"/>
        <c:crossAx val="523260280"/>
        <c:crosses val="autoZero"/>
        <c:crossBetween val="between"/>
      </c:valAx>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43889972217763E-2"/>
          <c:y val="0.1216749128199342"/>
          <c:w val="0.91279634229732876"/>
          <c:h val="0.64243763403458798"/>
        </c:manualLayout>
      </c:layout>
      <c:barChart>
        <c:barDir val="col"/>
        <c:grouping val="clustered"/>
        <c:varyColors val="0"/>
        <c:ser>
          <c:idx val="0"/>
          <c:order val="0"/>
          <c:tx>
            <c:strRef>
              <c:f>Tabelle1!$B$1</c:f>
              <c:strCache>
                <c:ptCount val="1"/>
                <c:pt idx="0">
                  <c:v>8. Wie informierst du dich über Angebote für Kinder in Dormagen? (in %; n = xxx)</c:v>
                </c:pt>
              </c:strCache>
            </c:strRef>
          </c:tx>
          <c:spPr>
            <a:solidFill>
              <a:srgbClr val="2E75B6"/>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Tabelle1!$A$2:$A$7</c:f>
              <c:strCache>
                <c:ptCount val="6"/>
                <c:pt idx="0">
                  <c:v>Freund_innen &amp; Familie</c:v>
                </c:pt>
                <c:pt idx="1">
                  <c:v>Internet</c:v>
                </c:pt>
                <c:pt idx="2">
                  <c:v>Zeitung</c:v>
                </c:pt>
                <c:pt idx="3">
                  <c:v>Fernsehen</c:v>
                </c:pt>
                <c:pt idx="4">
                  <c:v>Plakate</c:v>
                </c:pt>
                <c:pt idx="5">
                  <c:v>Radio</c:v>
                </c:pt>
              </c:strCache>
            </c:strRef>
          </c:cat>
          <c:val>
            <c:numRef>
              <c:f>Tabelle1!$B$2:$B$7</c:f>
              <c:numCache>
                <c:formatCode>General</c:formatCode>
                <c:ptCount val="6"/>
                <c:pt idx="0">
                  <c:v>81</c:v>
                </c:pt>
                <c:pt idx="1">
                  <c:v>61</c:v>
                </c:pt>
                <c:pt idx="2">
                  <c:v>39</c:v>
                </c:pt>
                <c:pt idx="3">
                  <c:v>37</c:v>
                </c:pt>
                <c:pt idx="4">
                  <c:v>33</c:v>
                </c:pt>
                <c:pt idx="5">
                  <c:v>21</c:v>
                </c:pt>
              </c:numCache>
            </c:numRef>
          </c:val>
          <c:extLst>
            <c:ext xmlns:c16="http://schemas.microsoft.com/office/drawing/2014/chart" uri="{C3380CC4-5D6E-409C-BE32-E72D297353CC}">
              <c16:uniqueId val="{00000000-18C2-4147-B473-E7991156C2E4}"/>
            </c:ext>
          </c:extLst>
        </c:ser>
        <c:dLbls>
          <c:showLegendKey val="0"/>
          <c:showVal val="0"/>
          <c:showCatName val="0"/>
          <c:showSerName val="0"/>
          <c:showPercent val="0"/>
          <c:showBubbleSize val="0"/>
        </c:dLbls>
        <c:gapWidth val="82"/>
        <c:overlap val="-27"/>
        <c:axId val="523261064"/>
        <c:axId val="523255576"/>
      </c:barChart>
      <c:catAx>
        <c:axId val="523261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accent6"/>
                </a:solidFill>
                <a:latin typeface="Arial" panose="020B0604020202020204" pitchFamily="34" charset="0"/>
                <a:ea typeface="+mn-ea"/>
                <a:cs typeface="Arial" panose="020B0604020202020204" pitchFamily="34" charset="0"/>
              </a:defRPr>
            </a:pPr>
            <a:endParaRPr lang="de-DE"/>
          </a:p>
        </c:txPr>
        <c:crossAx val="523255576"/>
        <c:crosses val="autoZero"/>
        <c:auto val="1"/>
        <c:lblAlgn val="ctr"/>
        <c:lblOffset val="100"/>
        <c:noMultiLvlLbl val="0"/>
      </c:catAx>
      <c:valAx>
        <c:axId val="523255576"/>
        <c:scaling>
          <c:orientation val="minMax"/>
        </c:scaling>
        <c:delete val="1"/>
        <c:axPos val="l"/>
        <c:numFmt formatCode="General" sourceLinked="1"/>
        <c:majorTickMark val="none"/>
        <c:minorTickMark val="none"/>
        <c:tickLblPos val="nextTo"/>
        <c:crossAx val="523261064"/>
        <c:crosses val="autoZero"/>
        <c:crossBetween val="between"/>
      </c:valAx>
      <c:spPr>
        <a:noFill/>
        <a:ln>
          <a:noFill/>
        </a:ln>
        <a:effectLst/>
      </c:spPr>
    </c:plotArea>
    <c:plotVisOnly val="1"/>
    <c:dispBlanksAs val="gap"/>
    <c:showDLblsOverMax val="0"/>
  </c:chart>
  <c:spPr>
    <a:noFill/>
    <a:ln w="9525" cap="flat" cmpd="sng" algn="ctr">
      <a:solidFill>
        <a:schemeClr val="bg1"/>
      </a:solidFill>
      <a:round/>
    </a:ln>
    <a:effectLst/>
  </c:spPr>
  <c:txPr>
    <a:bodyPr/>
    <a:lstStyle/>
    <a:p>
      <a:pPr>
        <a:defRPr sz="1400" b="1">
          <a:solidFill>
            <a:schemeClr val="accent6"/>
          </a:solidFill>
          <a:latin typeface="Arial" panose="020B0604020202020204" pitchFamily="34" charset="0"/>
          <a:cs typeface="Arial" panose="020B0604020202020204" pitchFamily="34" charset="0"/>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0.705</cdr:x>
      <cdr:y>0.39376</cdr:y>
    </cdr:from>
    <cdr:to>
      <cdr:x>0.88171</cdr:x>
      <cdr:y>0.48646</cdr:y>
    </cdr:to>
    <cdr:sp macro="" textlink="">
      <cdr:nvSpPr>
        <cdr:cNvPr id="2" name="Textfeld 1"/>
        <cdr:cNvSpPr txBox="1"/>
      </cdr:nvSpPr>
      <cdr:spPr>
        <a:xfrm xmlns:a="http://schemas.openxmlformats.org/drawingml/2006/main">
          <a:off x="7889007" y="2476154"/>
          <a:ext cx="1977390" cy="58293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400" dirty="0" smtClean="0">
              <a:latin typeface="Arial" panose="020B0604020202020204" pitchFamily="34" charset="0"/>
              <a:cs typeface="Arial" panose="020B0604020202020204" pitchFamily="34" charset="0"/>
            </a:rPr>
            <a:t>Anzahl der Kinder</a:t>
          </a:r>
          <a:endParaRPr lang="de-DE" sz="1400"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2625" cy="340265"/>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a:defRPr sz="1200"/>
            </a:lvl1pPr>
          </a:lstStyle>
          <a:p>
            <a:fld id="{4D8DF037-DCF5-485B-979B-C9CD736FC0E0}" type="datetimeFigureOut">
              <a:rPr lang="de-DE" smtClean="0"/>
              <a:t>14.11.2019</a:t>
            </a:fld>
            <a:endParaRPr lang="de-DE" dirty="0"/>
          </a:p>
        </p:txBody>
      </p:sp>
      <p:sp>
        <p:nvSpPr>
          <p:cNvPr id="4" name="Fußzeilenplatzhalter 3"/>
          <p:cNvSpPr>
            <a:spLocks noGrp="1"/>
          </p:cNvSpPr>
          <p:nvPr>
            <p:ph type="ftr" sz="quarter" idx="2"/>
          </p:nvPr>
        </p:nvSpPr>
        <p:spPr>
          <a:xfrm>
            <a:off x="0" y="6457410"/>
            <a:ext cx="4302625" cy="340265"/>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5621696" y="6457410"/>
            <a:ext cx="4302625" cy="340265"/>
          </a:xfrm>
          <a:prstGeom prst="rect">
            <a:avLst/>
          </a:prstGeom>
        </p:spPr>
        <p:txBody>
          <a:bodyPr vert="horz" lIns="91440" tIns="45720" rIns="91440" bIns="45720" rtlCol="0" anchor="b"/>
          <a:lstStyle>
            <a:lvl1pPr algn="r">
              <a:defRPr sz="1200"/>
            </a:lvl1pPr>
          </a:lstStyle>
          <a:p>
            <a:fld id="{CBA9E8E9-1A40-4D36-83E7-58CDD42F78B8}" type="slidenum">
              <a:rPr lang="de-DE" smtClean="0"/>
              <a:t>‹Nr.›</a:t>
            </a:fld>
            <a:endParaRPr lang="de-DE" dirty="0"/>
          </a:p>
        </p:txBody>
      </p:sp>
    </p:spTree>
    <p:extLst>
      <p:ext uri="{BB962C8B-B14F-4D97-AF65-F5344CB8AC3E}">
        <p14:creationId xmlns:p14="http://schemas.microsoft.com/office/powerpoint/2010/main" val="415246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3A47AB3-3B7E-4BB0-90D3-D125DCC0BA33}" type="datetimeFigureOut">
              <a:rPr lang="de-DE" smtClean="0"/>
              <a:t>14.11.2019</a:t>
            </a:fld>
            <a:endParaRPr lang="de-DE" dirty="0"/>
          </a:p>
        </p:txBody>
      </p:sp>
      <p:sp>
        <p:nvSpPr>
          <p:cNvPr id="4" name="Folienbildplatzhalter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1B564072-DD4D-4572-ACEA-A4607BF3D5B0}" type="slidenum">
              <a:rPr lang="de-DE" smtClean="0"/>
              <a:t>‹Nr.›</a:t>
            </a:fld>
            <a:endParaRPr lang="de-DE" dirty="0"/>
          </a:p>
        </p:txBody>
      </p:sp>
    </p:spTree>
    <p:extLst>
      <p:ext uri="{BB962C8B-B14F-4D97-AF65-F5344CB8AC3E}">
        <p14:creationId xmlns:p14="http://schemas.microsoft.com/office/powerpoint/2010/main" val="4048003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2</a:t>
            </a:fld>
            <a:endParaRPr lang="de-DE" dirty="0"/>
          </a:p>
        </p:txBody>
      </p:sp>
    </p:spTree>
    <p:extLst>
      <p:ext uri="{BB962C8B-B14F-4D97-AF65-F5344CB8AC3E}">
        <p14:creationId xmlns:p14="http://schemas.microsoft.com/office/powerpoint/2010/main" val="1378723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kern="1200" dirty="0" smtClean="0">
                <a:solidFill>
                  <a:schemeClr val="tx1"/>
                </a:solidFill>
                <a:effectLst/>
                <a:latin typeface="+mn-lt"/>
                <a:ea typeface="+mn-ea"/>
                <a:cs typeface="+mn-cs"/>
              </a:rPr>
              <a:t>Hintergrund: „Art. 12: Berücksichtigung des Kindeswillens. </a:t>
            </a:r>
          </a:p>
          <a:p>
            <a:r>
              <a:rPr lang="de-DE" sz="1200" b="0" kern="1200" dirty="0" smtClean="0">
                <a:solidFill>
                  <a:schemeClr val="tx1"/>
                </a:solidFill>
                <a:effectLst/>
                <a:latin typeface="+mn-lt"/>
                <a:ea typeface="+mn-ea"/>
                <a:cs typeface="+mn-cs"/>
              </a:rPr>
              <a:t>(1) Die Vertragssaaten sichern dem Kind, das fähig ist, sich eine eigene Meinung zu bilden, das Recht zu, diese Meinung in allen das Kind berührende Angelegenheiten frei zu äußern, und berücksichtigen die Meinung des Kindes angemessen und entsprechend seinem Alter und seiner Reife.</a:t>
            </a:r>
          </a:p>
          <a:p>
            <a:r>
              <a:rPr lang="de-DE" sz="1200" b="0" kern="1200" dirty="0" smtClean="0">
                <a:solidFill>
                  <a:schemeClr val="tx1"/>
                </a:solidFill>
                <a:effectLst/>
                <a:latin typeface="+mn-lt"/>
                <a:ea typeface="+mn-ea"/>
                <a:cs typeface="+mn-cs"/>
              </a:rPr>
              <a:t>(2) Zu diesem Zweck wird dem Kind insbesondere Gelegenheit gegeben, in allen das Kind berührenden Gerichts- oder Verwaltungsverfahren entweder unmittelbar oder durch einen Vertreter oder eine geeignete Stelle im Einklang mit den innerstaatlichen Verfahrensvorschriften gehört zu werden“.</a:t>
            </a:r>
          </a:p>
        </p:txBody>
      </p:sp>
      <p:sp>
        <p:nvSpPr>
          <p:cNvPr id="4" name="Foliennummernplatzhalter 3"/>
          <p:cNvSpPr>
            <a:spLocks noGrp="1"/>
          </p:cNvSpPr>
          <p:nvPr>
            <p:ph type="sldNum" sz="quarter" idx="10"/>
          </p:nvPr>
        </p:nvSpPr>
        <p:spPr/>
        <p:txBody>
          <a:bodyPr/>
          <a:lstStyle/>
          <a:p>
            <a:fld id="{1B564072-DD4D-4572-ACEA-A4607BF3D5B0}" type="slidenum">
              <a:rPr lang="de-DE" smtClean="0"/>
              <a:t>13</a:t>
            </a:fld>
            <a:endParaRPr lang="de-DE" dirty="0"/>
          </a:p>
        </p:txBody>
      </p:sp>
    </p:spTree>
    <p:extLst>
      <p:ext uri="{BB962C8B-B14F-4D97-AF65-F5344CB8AC3E}">
        <p14:creationId xmlns:p14="http://schemas.microsoft.com/office/powerpoint/2010/main" val="390988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b="1" kern="1200" baseline="0" dirty="0" smtClean="0">
                <a:solidFill>
                  <a:schemeClr val="tx1"/>
                </a:solidFill>
                <a:effectLst/>
                <a:latin typeface="+mn-lt"/>
                <a:ea typeface="+mn-ea"/>
                <a:cs typeface="+mn-cs"/>
              </a:rPr>
              <a:t>Art. 17</a:t>
            </a:r>
            <a:r>
              <a:rPr lang="de-DE" sz="1200" b="0" kern="1200" baseline="0" dirty="0" smtClean="0">
                <a:solidFill>
                  <a:schemeClr val="tx1"/>
                </a:solidFill>
                <a:effectLst/>
                <a:latin typeface="+mn-lt"/>
                <a:ea typeface="+mn-ea"/>
                <a:cs typeface="+mn-cs"/>
              </a:rPr>
              <a:t>: Zugang zu den Medien. </a:t>
            </a:r>
            <a:r>
              <a:rPr lang="de-DE" sz="1200" kern="1200" baseline="0" dirty="0" smtClean="0">
                <a:solidFill>
                  <a:schemeClr val="tx1"/>
                </a:solidFill>
                <a:effectLst/>
                <a:latin typeface="+mn-lt"/>
                <a:ea typeface="+mn-ea"/>
                <a:cs typeface="+mn-cs"/>
              </a:rPr>
              <a:t>Die Vertragsstaaten werden angehalten, </a:t>
            </a:r>
            <a:r>
              <a:rPr lang="de-DE" sz="1200" b="1" kern="1200" baseline="0" dirty="0" smtClean="0">
                <a:solidFill>
                  <a:schemeClr val="tx1"/>
                </a:solidFill>
                <a:effectLst/>
                <a:latin typeface="+mn-lt"/>
                <a:ea typeface="+mn-ea"/>
                <a:cs typeface="+mn-cs"/>
              </a:rPr>
              <a:t>Informationen und Material</a:t>
            </a:r>
            <a:r>
              <a:rPr lang="de-DE" sz="1200" kern="1200" baseline="0" dirty="0" smtClean="0">
                <a:solidFill>
                  <a:schemeClr val="tx1"/>
                </a:solidFill>
                <a:effectLst/>
                <a:latin typeface="+mn-lt"/>
                <a:ea typeface="+mn-ea"/>
                <a:cs typeface="+mn-cs"/>
              </a:rPr>
              <a:t> </a:t>
            </a:r>
            <a:r>
              <a:rPr lang="de-DE" sz="1200" b="1" kern="1200" baseline="0" dirty="0" smtClean="0">
                <a:solidFill>
                  <a:schemeClr val="tx1"/>
                </a:solidFill>
                <a:effectLst/>
                <a:latin typeface="+mn-lt"/>
                <a:ea typeface="+mn-ea"/>
                <a:cs typeface="+mn-cs"/>
              </a:rPr>
              <a:t>zu verbreiten, „die für das Kind von sozialem und kulturellem Nutzen sind</a:t>
            </a:r>
            <a:r>
              <a:rPr lang="de-DE" sz="1200" kern="1200" baseline="0" dirty="0" smtClean="0">
                <a:solidFill>
                  <a:schemeClr val="tx1"/>
                </a:solidFill>
                <a:effectLst/>
                <a:latin typeface="+mn-lt"/>
                <a:ea typeface="+mn-ea"/>
                <a:cs typeface="+mn-cs"/>
              </a:rPr>
              <a:t> und dem Geist des Art. 29 entsprechen“ (Art. 29: Bildungsziele; Bildungseinrichtungen).</a:t>
            </a:r>
            <a:endParaRPr lang="de-D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14</a:t>
            </a:fld>
            <a:endParaRPr lang="de-DE" dirty="0"/>
          </a:p>
        </p:txBody>
      </p:sp>
    </p:spTree>
    <p:extLst>
      <p:ext uri="{BB962C8B-B14F-4D97-AF65-F5344CB8AC3E}">
        <p14:creationId xmlns:p14="http://schemas.microsoft.com/office/powerpoint/2010/main" val="1727121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b="1" kern="1200" dirty="0" smtClean="0">
                <a:solidFill>
                  <a:schemeClr val="tx1"/>
                </a:solidFill>
                <a:effectLst/>
                <a:latin typeface="+mn-lt"/>
                <a:ea typeface="+mn-ea"/>
                <a:cs typeface="+mn-cs"/>
              </a:rPr>
              <a:t>Mit Art. 31,</a:t>
            </a:r>
            <a:r>
              <a:rPr lang="de-DE" sz="1200" b="1" kern="1200" baseline="0" dirty="0" smtClean="0">
                <a:solidFill>
                  <a:schemeClr val="tx1"/>
                </a:solidFill>
                <a:effectLst/>
                <a:latin typeface="+mn-lt"/>
                <a:ea typeface="+mn-ea"/>
                <a:cs typeface="+mn-cs"/>
              </a:rPr>
              <a:t> Absatz 1 </a:t>
            </a:r>
            <a:r>
              <a:rPr lang="de-DE" sz="1200" b="0" kern="1200" baseline="0" dirty="0" smtClean="0">
                <a:solidFill>
                  <a:schemeClr val="tx1"/>
                </a:solidFill>
                <a:effectLst/>
                <a:latin typeface="+mn-lt"/>
                <a:ea typeface="+mn-ea"/>
                <a:cs typeface="+mn-cs"/>
              </a:rPr>
              <a:t>haben</a:t>
            </a:r>
            <a:r>
              <a:rPr lang="de-DE" sz="1200" b="1"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Kinder ein </a:t>
            </a:r>
            <a:r>
              <a:rPr lang="de-DE" sz="1200" b="1" kern="1200" dirty="0" smtClean="0">
                <a:solidFill>
                  <a:schemeClr val="tx1"/>
                </a:solidFill>
                <a:effectLst/>
                <a:latin typeface="+mn-lt"/>
                <a:ea typeface="+mn-ea"/>
                <a:cs typeface="+mn-cs"/>
              </a:rPr>
              <a:t>Recht auf „Ruhe und Freizeit, auf Spiel und altersgemäße</a:t>
            </a:r>
            <a:r>
              <a:rPr lang="de-DE" sz="1200" b="1" kern="1200" baseline="0" dirty="0" smtClean="0">
                <a:solidFill>
                  <a:schemeClr val="tx1"/>
                </a:solidFill>
                <a:effectLst/>
                <a:latin typeface="+mn-lt"/>
                <a:ea typeface="+mn-ea"/>
                <a:cs typeface="+mn-cs"/>
              </a:rPr>
              <a:t> aktive Erholung </a:t>
            </a:r>
            <a:r>
              <a:rPr lang="de-DE" sz="1200" b="0" kern="1200" baseline="0" dirty="0" smtClean="0">
                <a:solidFill>
                  <a:schemeClr val="tx1"/>
                </a:solidFill>
                <a:effectLst/>
                <a:latin typeface="+mn-lt"/>
                <a:ea typeface="+mn-ea"/>
                <a:cs typeface="+mn-cs"/>
              </a:rPr>
              <a:t>sowie auf freie Teilnahme am kulturellen und künstlerischen Leben“</a:t>
            </a:r>
            <a:r>
              <a:rPr lang="de-DE" sz="1200" b="0" kern="120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Die Vertragsstaaten achten und fördern dies durch die Bereitstellung geeigneter Möglichkeiten (Absatz 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Damit sich Kinder frei entfalten können, brauchen sie eine Umgebung, die ihnen sowohl Zuhause, als auch in ihrem Wohnort Möglichkeiten für eine </a:t>
            </a:r>
            <a:r>
              <a:rPr lang="de-DE" sz="1200" b="1" kern="1200" dirty="0" smtClean="0">
                <a:solidFill>
                  <a:schemeClr val="tx1"/>
                </a:solidFill>
                <a:effectLst/>
                <a:latin typeface="+mn-lt"/>
                <a:ea typeface="+mn-ea"/>
                <a:cs typeface="+mn-cs"/>
              </a:rPr>
              <a:t>aktive und kreative Freizeitgestaltung, Spiel und Bewegung sowie ausreichend Ruhe </a:t>
            </a:r>
            <a:r>
              <a:rPr lang="de-DE" sz="1200" kern="1200" dirty="0" smtClean="0">
                <a:solidFill>
                  <a:schemeClr val="tx1"/>
                </a:solidFill>
                <a:effectLst/>
                <a:latin typeface="+mn-lt"/>
                <a:ea typeface="+mn-ea"/>
                <a:cs typeface="+mn-cs"/>
              </a:rPr>
              <a:t>bieten . Befragt wurden die Kinder entsprechend zu ihrer Freizeit und deren Gestaltung. Dazu gehört auch, welche Angebote in Weilerswist noch ausgebaut werden sollten, um diese Freizeit besser zu nutzen. </a:t>
            </a:r>
          </a:p>
        </p:txBody>
      </p:sp>
      <p:sp>
        <p:nvSpPr>
          <p:cNvPr id="4" name="Foliennummernplatzhalter 3"/>
          <p:cNvSpPr>
            <a:spLocks noGrp="1"/>
          </p:cNvSpPr>
          <p:nvPr>
            <p:ph type="sldNum" sz="quarter" idx="10"/>
          </p:nvPr>
        </p:nvSpPr>
        <p:spPr/>
        <p:txBody>
          <a:bodyPr/>
          <a:lstStyle/>
          <a:p>
            <a:fld id="{1B564072-DD4D-4572-ACEA-A4607BF3D5B0}" type="slidenum">
              <a:rPr lang="de-DE" smtClean="0"/>
              <a:t>15</a:t>
            </a:fld>
            <a:endParaRPr lang="de-DE" dirty="0"/>
          </a:p>
        </p:txBody>
      </p:sp>
    </p:spTree>
    <p:extLst>
      <p:ext uri="{BB962C8B-B14F-4D97-AF65-F5344CB8AC3E}">
        <p14:creationId xmlns:p14="http://schemas.microsoft.com/office/powerpoint/2010/main" val="3398374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b="1" kern="1200" dirty="0" smtClean="0">
                <a:solidFill>
                  <a:schemeClr val="tx1"/>
                </a:solidFill>
                <a:effectLst/>
                <a:latin typeface="+mn-lt"/>
                <a:ea typeface="+mn-ea"/>
                <a:cs typeface="+mn-cs"/>
              </a:rPr>
              <a:t>Art. 31, Absatz 2.</a:t>
            </a:r>
            <a:r>
              <a:rPr lang="de-DE" sz="1200" b="1"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Kinder haben ein </a:t>
            </a:r>
            <a:r>
              <a:rPr lang="de-DE" sz="1200" b="1" kern="1200" dirty="0" smtClean="0">
                <a:solidFill>
                  <a:schemeClr val="tx1"/>
                </a:solidFill>
                <a:effectLst/>
                <a:latin typeface="+mn-lt"/>
                <a:ea typeface="+mn-ea"/>
                <a:cs typeface="+mn-cs"/>
              </a:rPr>
              <a:t>Recht auf Beteiligung an Freizeit, kulturellem und künstlerischem Leben</a:t>
            </a:r>
            <a:r>
              <a:rPr lang="de-DE" sz="1200" kern="1200" dirty="0" smtClean="0">
                <a:solidFill>
                  <a:schemeClr val="tx1"/>
                </a:solidFill>
                <a:effectLst/>
                <a:latin typeface="+mn-lt"/>
                <a:ea typeface="+mn-ea"/>
                <a:cs typeface="+mn-cs"/>
              </a:rPr>
              <a:t>. Die Vertragsstaaten achten und fördern dies durch die Bereitstellung geeigneter Möglichkeiten. </a:t>
            </a:r>
          </a:p>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16</a:t>
            </a:fld>
            <a:endParaRPr lang="de-DE" dirty="0"/>
          </a:p>
        </p:txBody>
      </p:sp>
    </p:spTree>
    <p:extLst>
      <p:ext uri="{BB962C8B-B14F-4D97-AF65-F5344CB8AC3E}">
        <p14:creationId xmlns:p14="http://schemas.microsoft.com/office/powerpoint/2010/main" val="4283403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b="1" kern="1200" dirty="0" smtClean="0">
                <a:solidFill>
                  <a:schemeClr val="tx1"/>
                </a:solidFill>
                <a:effectLst/>
                <a:latin typeface="+mn-lt"/>
                <a:ea typeface="+mn-ea"/>
                <a:cs typeface="+mn-cs"/>
              </a:rPr>
              <a:t>Art. 24: Gesundheitsvorsorge</a:t>
            </a:r>
            <a:r>
              <a:rPr lang="de-DE"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Jedes Kind hat das </a:t>
            </a:r>
            <a:r>
              <a:rPr lang="de-DE" sz="1200" b="1" kern="1200" dirty="0" smtClean="0">
                <a:solidFill>
                  <a:schemeClr val="tx1"/>
                </a:solidFill>
                <a:effectLst/>
                <a:latin typeface="+mn-lt"/>
                <a:ea typeface="+mn-ea"/>
                <a:cs typeface="+mn-cs"/>
              </a:rPr>
              <a:t>Recht in einem gesunden Umfeld aufzuwachsen, um sich bestmöglich zu entwickeln</a:t>
            </a:r>
            <a:r>
              <a:rPr lang="de-DE" sz="1200" kern="1200" dirty="0" smtClean="0">
                <a:solidFill>
                  <a:schemeClr val="tx1"/>
                </a:solidFill>
                <a:effectLst/>
                <a:latin typeface="+mn-lt"/>
                <a:ea typeface="+mn-ea"/>
                <a:cs typeface="+mn-cs"/>
              </a:rPr>
              <a:t>. Wir wollten von den Kindern erfahren, wie es ihnen seelisch und körperlich in der letzten Zeit ergangen ist. Wie sie ihre Gesundheit einschätzen, wie oft sie sich bewegen und wie sie sich ernähren. </a:t>
            </a:r>
          </a:p>
        </p:txBody>
      </p:sp>
      <p:sp>
        <p:nvSpPr>
          <p:cNvPr id="4" name="Foliennummernplatzhalter 3"/>
          <p:cNvSpPr>
            <a:spLocks noGrp="1"/>
          </p:cNvSpPr>
          <p:nvPr>
            <p:ph type="sldNum" sz="quarter" idx="10"/>
          </p:nvPr>
        </p:nvSpPr>
        <p:spPr/>
        <p:txBody>
          <a:bodyPr/>
          <a:lstStyle/>
          <a:p>
            <a:fld id="{1B564072-DD4D-4572-ACEA-A4607BF3D5B0}" type="slidenum">
              <a:rPr lang="de-DE" smtClean="0"/>
              <a:t>17</a:t>
            </a:fld>
            <a:endParaRPr lang="de-DE" dirty="0"/>
          </a:p>
        </p:txBody>
      </p:sp>
    </p:spTree>
    <p:extLst>
      <p:ext uri="{BB962C8B-B14F-4D97-AF65-F5344CB8AC3E}">
        <p14:creationId xmlns:p14="http://schemas.microsoft.com/office/powerpoint/2010/main" val="3651057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b="1" kern="1200" dirty="0" smtClean="0">
                <a:solidFill>
                  <a:schemeClr val="tx1"/>
                </a:solidFill>
                <a:effectLst/>
                <a:latin typeface="+mn-lt"/>
                <a:ea typeface="+mn-ea"/>
                <a:cs typeface="+mn-cs"/>
              </a:rPr>
              <a:t>Art. 24: Gesundheitsvorsorge</a:t>
            </a:r>
            <a:r>
              <a:rPr lang="de-DE"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Jedes Kind hat das </a:t>
            </a:r>
            <a:r>
              <a:rPr lang="de-DE" sz="1200" b="1" kern="1200" dirty="0" smtClean="0">
                <a:solidFill>
                  <a:schemeClr val="tx1"/>
                </a:solidFill>
                <a:effectLst/>
                <a:latin typeface="+mn-lt"/>
                <a:ea typeface="+mn-ea"/>
                <a:cs typeface="+mn-cs"/>
              </a:rPr>
              <a:t>Recht in einem gesunden Umfeld aufzuwachsen, um sich bestmöglich zu entwickeln</a:t>
            </a:r>
            <a:r>
              <a:rPr lang="de-DE" sz="1200" kern="1200" dirty="0" smtClean="0">
                <a:solidFill>
                  <a:schemeClr val="tx1"/>
                </a:solidFill>
                <a:effectLst/>
                <a:latin typeface="+mn-lt"/>
                <a:ea typeface="+mn-ea"/>
                <a:cs typeface="+mn-cs"/>
              </a:rPr>
              <a:t>. </a:t>
            </a:r>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18</a:t>
            </a:fld>
            <a:endParaRPr lang="de-DE" dirty="0"/>
          </a:p>
        </p:txBody>
      </p:sp>
    </p:spTree>
    <p:extLst>
      <p:ext uri="{BB962C8B-B14F-4D97-AF65-F5344CB8AC3E}">
        <p14:creationId xmlns:p14="http://schemas.microsoft.com/office/powerpoint/2010/main" val="3030528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b="1" kern="1200" dirty="0" smtClean="0">
                <a:solidFill>
                  <a:schemeClr val="tx1"/>
                </a:solidFill>
                <a:effectLst/>
                <a:latin typeface="+mn-lt"/>
                <a:ea typeface="+mn-ea"/>
                <a:cs typeface="+mn-cs"/>
              </a:rPr>
              <a:t>Art. 24: Gesundheitsvorsorge</a:t>
            </a:r>
            <a:r>
              <a:rPr lang="de-DE"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Jedes Kind hat das </a:t>
            </a:r>
            <a:r>
              <a:rPr lang="de-DE" sz="1200" b="1" kern="1200" dirty="0" smtClean="0">
                <a:solidFill>
                  <a:schemeClr val="tx1"/>
                </a:solidFill>
                <a:effectLst/>
                <a:latin typeface="+mn-lt"/>
                <a:ea typeface="+mn-ea"/>
                <a:cs typeface="+mn-cs"/>
              </a:rPr>
              <a:t>Recht in einem gesunden Umfeld aufzuwachsen, um sich bestmöglich zu entwickeln</a:t>
            </a:r>
            <a:r>
              <a:rPr lang="de-DE" sz="1200" kern="1200" dirty="0" smtClean="0">
                <a:solidFill>
                  <a:schemeClr val="tx1"/>
                </a:solidFill>
                <a:effectLst/>
                <a:latin typeface="+mn-lt"/>
                <a:ea typeface="+mn-ea"/>
                <a:cs typeface="+mn-cs"/>
              </a:rPr>
              <a:t>. </a:t>
            </a:r>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19</a:t>
            </a:fld>
            <a:endParaRPr lang="de-DE" dirty="0"/>
          </a:p>
        </p:txBody>
      </p:sp>
    </p:spTree>
    <p:extLst>
      <p:ext uri="{BB962C8B-B14F-4D97-AF65-F5344CB8AC3E}">
        <p14:creationId xmlns:p14="http://schemas.microsoft.com/office/powerpoint/2010/main" val="3698733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b="1" kern="1200" dirty="0" smtClean="0">
                <a:solidFill>
                  <a:schemeClr val="tx1"/>
                </a:solidFill>
                <a:effectLst/>
                <a:latin typeface="+mn-lt"/>
                <a:ea typeface="+mn-ea"/>
                <a:cs typeface="+mn-cs"/>
              </a:rPr>
              <a:t>Art. 24: Gesundheitsvorsorge</a:t>
            </a:r>
            <a:r>
              <a:rPr lang="de-DE" sz="1200" b="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Jedes Kind hat das </a:t>
            </a:r>
            <a:r>
              <a:rPr lang="de-DE" sz="1200" b="1" kern="1200" dirty="0" smtClean="0">
                <a:solidFill>
                  <a:schemeClr val="tx1"/>
                </a:solidFill>
                <a:effectLst/>
                <a:latin typeface="+mn-lt"/>
                <a:ea typeface="+mn-ea"/>
                <a:cs typeface="+mn-cs"/>
              </a:rPr>
              <a:t>Recht in einem gesunden Umfeld aufzuwachsen, um sich bestmöglich zu entwickeln</a:t>
            </a:r>
            <a:r>
              <a:rPr lang="de-DE"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kern="1200" dirty="0" smtClean="0">
                <a:solidFill>
                  <a:schemeClr val="tx1"/>
                </a:solidFill>
                <a:effectLst/>
                <a:latin typeface="+mn-lt"/>
                <a:ea typeface="+mn-ea"/>
                <a:cs typeface="+mn-cs"/>
              </a:rPr>
              <a:t>Art. 24,</a:t>
            </a:r>
            <a:r>
              <a:rPr lang="de-DE" sz="1200" b="1" kern="1200" baseline="0" dirty="0" smtClean="0">
                <a:solidFill>
                  <a:schemeClr val="tx1"/>
                </a:solidFill>
                <a:effectLst/>
                <a:latin typeface="+mn-lt"/>
                <a:ea typeface="+mn-ea"/>
                <a:cs typeface="+mn-cs"/>
              </a:rPr>
              <a:t> </a:t>
            </a:r>
            <a:r>
              <a:rPr lang="de-DE" sz="1200" b="1" kern="1200" dirty="0" smtClean="0">
                <a:solidFill>
                  <a:schemeClr val="tx1"/>
                </a:solidFill>
                <a:effectLst/>
                <a:latin typeface="+mn-lt"/>
                <a:ea typeface="+mn-ea"/>
                <a:cs typeface="+mn-cs"/>
              </a:rPr>
              <a:t>Absatz 2:</a:t>
            </a:r>
            <a:r>
              <a:rPr lang="de-DE" sz="1200" b="1" kern="1200" baseline="0" dirty="0" smtClean="0">
                <a:solidFill>
                  <a:schemeClr val="tx1"/>
                </a:solidFill>
                <a:effectLst/>
                <a:latin typeface="+mn-lt"/>
                <a:ea typeface="+mn-ea"/>
                <a:cs typeface="+mn-cs"/>
              </a:rPr>
              <a:t> </a:t>
            </a:r>
            <a:r>
              <a:rPr lang="de-DE" sz="1200" kern="1200" baseline="0" dirty="0" smtClean="0">
                <a:solidFill>
                  <a:schemeClr val="tx1"/>
                </a:solidFill>
                <a:effectLst/>
                <a:latin typeface="+mn-lt"/>
                <a:ea typeface="+mn-ea"/>
                <a:cs typeface="+mn-cs"/>
              </a:rPr>
              <a:t>Die Vertragsstaaten müssen geeignete Maßnahmen gegen Unter- und Fehlernährung treffen, zum Beispiel durch die Bereitstellung ausreichender vollwertiger Nahrungsmittel. </a:t>
            </a:r>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20</a:t>
            </a:fld>
            <a:endParaRPr lang="de-DE" dirty="0"/>
          </a:p>
        </p:txBody>
      </p:sp>
    </p:spTree>
    <p:extLst>
      <p:ext uri="{BB962C8B-B14F-4D97-AF65-F5344CB8AC3E}">
        <p14:creationId xmlns:p14="http://schemas.microsoft.com/office/powerpoint/2010/main" val="4276293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kern="1200" dirty="0" smtClean="0">
                <a:solidFill>
                  <a:schemeClr val="tx1"/>
                </a:solidFill>
                <a:effectLst/>
                <a:latin typeface="+mn-lt"/>
                <a:ea typeface="+mn-ea"/>
                <a:cs typeface="+mn-cs"/>
              </a:rPr>
              <a:t>Kinder haben mit </a:t>
            </a:r>
            <a:r>
              <a:rPr lang="de-DE" sz="1200" b="1" kern="1200" dirty="0" smtClean="0">
                <a:solidFill>
                  <a:schemeClr val="tx1"/>
                </a:solidFill>
                <a:effectLst/>
                <a:latin typeface="+mn-lt"/>
                <a:ea typeface="+mn-ea"/>
                <a:cs typeface="+mn-cs"/>
              </a:rPr>
              <a:t>Art. 19 </a:t>
            </a:r>
            <a:r>
              <a:rPr lang="de-DE" sz="1200" kern="1200" dirty="0" smtClean="0">
                <a:solidFill>
                  <a:schemeClr val="tx1"/>
                </a:solidFill>
                <a:effectLst/>
                <a:latin typeface="+mn-lt"/>
                <a:ea typeface="+mn-ea"/>
                <a:cs typeface="+mn-cs"/>
              </a:rPr>
              <a:t>das Recht, vor </a:t>
            </a:r>
            <a:r>
              <a:rPr lang="de-DE" sz="1200" b="1" kern="1200" dirty="0" smtClean="0">
                <a:solidFill>
                  <a:schemeClr val="tx1"/>
                </a:solidFill>
                <a:effectLst/>
                <a:latin typeface="+mn-lt"/>
                <a:ea typeface="+mn-ea"/>
                <a:cs typeface="+mn-cs"/>
              </a:rPr>
              <a:t>jeglicher Art körperlicher oder seelischer Gewalt, Misshandlung und Vernachlässigung geschützt zu werden</a:t>
            </a:r>
            <a:r>
              <a:rPr lang="de-DE"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Eine verbreitete Form von Gewalt, insbesondere unter Kindern, ist das </a:t>
            </a:r>
            <a:r>
              <a:rPr lang="de-DE" sz="1200" b="1" kern="1200" dirty="0" smtClean="0">
                <a:solidFill>
                  <a:schemeClr val="tx1"/>
                </a:solidFill>
                <a:effectLst/>
                <a:latin typeface="+mn-lt"/>
                <a:ea typeface="+mn-ea"/>
                <a:cs typeface="+mn-cs"/>
              </a:rPr>
              <a:t>Mobbing</a:t>
            </a:r>
            <a:r>
              <a:rPr lang="de-DE" sz="1200" kern="1200" dirty="0" smtClean="0">
                <a:solidFill>
                  <a:schemeClr val="tx1"/>
                </a:solidFill>
                <a:effectLst/>
                <a:latin typeface="+mn-lt"/>
                <a:ea typeface="+mn-ea"/>
                <a:cs typeface="+mn-cs"/>
              </a:rPr>
              <a:t>. Dies kann von Hänseleien, über Ausgrenzung bis hin zu körperlicher Gewalt wie Schlägen gehen. Im folgenden Themenkomplex werden die Kinder nach diesen Erfahrungen gefragt. </a:t>
            </a:r>
          </a:p>
        </p:txBody>
      </p:sp>
      <p:sp>
        <p:nvSpPr>
          <p:cNvPr id="4" name="Foliennummernplatzhalter 3"/>
          <p:cNvSpPr>
            <a:spLocks noGrp="1"/>
          </p:cNvSpPr>
          <p:nvPr>
            <p:ph type="sldNum" sz="quarter" idx="10"/>
          </p:nvPr>
        </p:nvSpPr>
        <p:spPr/>
        <p:txBody>
          <a:bodyPr/>
          <a:lstStyle/>
          <a:p>
            <a:fld id="{1B564072-DD4D-4572-ACEA-A4607BF3D5B0}" type="slidenum">
              <a:rPr lang="de-DE" smtClean="0"/>
              <a:t>21</a:t>
            </a:fld>
            <a:endParaRPr lang="de-DE" dirty="0"/>
          </a:p>
        </p:txBody>
      </p:sp>
    </p:spTree>
    <p:extLst>
      <p:ext uri="{BB962C8B-B14F-4D97-AF65-F5344CB8AC3E}">
        <p14:creationId xmlns:p14="http://schemas.microsoft.com/office/powerpoint/2010/main" val="3249368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kern="1200" dirty="0" smtClean="0">
                <a:solidFill>
                  <a:schemeClr val="tx1"/>
                </a:solidFill>
                <a:effectLst/>
                <a:latin typeface="+mn-lt"/>
                <a:ea typeface="+mn-ea"/>
                <a:cs typeface="+mn-cs"/>
              </a:rPr>
              <a:t>Kinder haben mit </a:t>
            </a:r>
            <a:r>
              <a:rPr lang="de-DE" sz="1200" b="1" kern="1200" dirty="0" smtClean="0">
                <a:solidFill>
                  <a:schemeClr val="tx1"/>
                </a:solidFill>
                <a:effectLst/>
                <a:latin typeface="+mn-lt"/>
                <a:ea typeface="+mn-ea"/>
                <a:cs typeface="+mn-cs"/>
              </a:rPr>
              <a:t>Art. 19 </a:t>
            </a:r>
            <a:r>
              <a:rPr lang="de-DE" sz="1200" kern="1200" dirty="0" smtClean="0">
                <a:solidFill>
                  <a:schemeClr val="tx1"/>
                </a:solidFill>
                <a:effectLst/>
                <a:latin typeface="+mn-lt"/>
                <a:ea typeface="+mn-ea"/>
                <a:cs typeface="+mn-cs"/>
              </a:rPr>
              <a:t>das Recht, vor </a:t>
            </a:r>
            <a:r>
              <a:rPr lang="de-DE" sz="1200" b="1" kern="1200" dirty="0" smtClean="0">
                <a:solidFill>
                  <a:schemeClr val="tx1"/>
                </a:solidFill>
                <a:effectLst/>
                <a:latin typeface="+mn-lt"/>
                <a:ea typeface="+mn-ea"/>
                <a:cs typeface="+mn-cs"/>
              </a:rPr>
              <a:t>jeglicher Art körperlicher oder seelischer Gewalt, Misshandlung und Vernachlässigung geschützt zu werden</a:t>
            </a:r>
            <a:r>
              <a:rPr lang="de-DE" sz="1200" kern="1200" dirty="0" smtClean="0">
                <a:solidFill>
                  <a:schemeClr val="tx1"/>
                </a:solidFill>
                <a:effectLst/>
                <a:latin typeface="+mn-lt"/>
                <a:ea typeface="+mn-ea"/>
                <a:cs typeface="+mn-cs"/>
              </a:rPr>
              <a:t>. </a:t>
            </a:r>
          </a:p>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22</a:t>
            </a:fld>
            <a:endParaRPr lang="de-DE" dirty="0"/>
          </a:p>
        </p:txBody>
      </p:sp>
    </p:spTree>
    <p:extLst>
      <p:ext uri="{BB962C8B-B14F-4D97-AF65-F5344CB8AC3E}">
        <p14:creationId xmlns:p14="http://schemas.microsoft.com/office/powerpoint/2010/main" val="2952620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3</a:t>
            </a:fld>
            <a:endParaRPr lang="de-DE" dirty="0"/>
          </a:p>
        </p:txBody>
      </p:sp>
    </p:spTree>
    <p:extLst>
      <p:ext uri="{BB962C8B-B14F-4D97-AF65-F5344CB8AC3E}">
        <p14:creationId xmlns:p14="http://schemas.microsoft.com/office/powerpoint/2010/main" val="3937762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kern="1200" dirty="0" smtClean="0">
                <a:solidFill>
                  <a:schemeClr val="tx1"/>
                </a:solidFill>
                <a:effectLst/>
                <a:latin typeface="+mn-lt"/>
                <a:ea typeface="+mn-ea"/>
                <a:cs typeface="+mn-cs"/>
              </a:rPr>
              <a:t>Kinder haben mit </a:t>
            </a:r>
            <a:r>
              <a:rPr lang="de-DE" sz="1200" b="1" kern="1200" dirty="0" smtClean="0">
                <a:solidFill>
                  <a:schemeClr val="tx1"/>
                </a:solidFill>
                <a:effectLst/>
                <a:latin typeface="+mn-lt"/>
                <a:ea typeface="+mn-ea"/>
                <a:cs typeface="+mn-cs"/>
              </a:rPr>
              <a:t>Art. 19 </a:t>
            </a:r>
            <a:r>
              <a:rPr lang="de-DE" sz="1200" kern="1200" dirty="0" smtClean="0">
                <a:solidFill>
                  <a:schemeClr val="tx1"/>
                </a:solidFill>
                <a:effectLst/>
                <a:latin typeface="+mn-lt"/>
                <a:ea typeface="+mn-ea"/>
                <a:cs typeface="+mn-cs"/>
              </a:rPr>
              <a:t>das Recht, vor </a:t>
            </a:r>
            <a:r>
              <a:rPr lang="de-DE" sz="1200" b="1" kern="1200" dirty="0" smtClean="0">
                <a:solidFill>
                  <a:schemeClr val="tx1"/>
                </a:solidFill>
                <a:effectLst/>
                <a:latin typeface="+mn-lt"/>
                <a:ea typeface="+mn-ea"/>
                <a:cs typeface="+mn-cs"/>
              </a:rPr>
              <a:t>jeglicher Art körperlicher oder seelischer Gewalt, Misshandlung und Vernachlässigung geschützt zu werden</a:t>
            </a:r>
            <a:r>
              <a:rPr lang="de-DE" sz="1200" kern="1200" dirty="0" smtClean="0">
                <a:solidFill>
                  <a:schemeClr val="tx1"/>
                </a:solidFill>
                <a:effectLst/>
                <a:latin typeface="+mn-lt"/>
                <a:ea typeface="+mn-ea"/>
                <a:cs typeface="+mn-cs"/>
              </a:rPr>
              <a:t>. </a:t>
            </a:r>
          </a:p>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23</a:t>
            </a:fld>
            <a:endParaRPr lang="de-DE" dirty="0"/>
          </a:p>
        </p:txBody>
      </p:sp>
    </p:spTree>
    <p:extLst>
      <p:ext uri="{BB962C8B-B14F-4D97-AF65-F5344CB8AC3E}">
        <p14:creationId xmlns:p14="http://schemas.microsoft.com/office/powerpoint/2010/main" val="32177763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24</a:t>
            </a:fld>
            <a:endParaRPr lang="de-DE" dirty="0"/>
          </a:p>
        </p:txBody>
      </p:sp>
    </p:spTree>
    <p:extLst>
      <p:ext uri="{BB962C8B-B14F-4D97-AF65-F5344CB8AC3E}">
        <p14:creationId xmlns:p14="http://schemas.microsoft.com/office/powerpoint/2010/main" val="31662377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u="none" strike="noStrike" kern="1200" baseline="0" dirty="0" smtClean="0">
                <a:solidFill>
                  <a:schemeClr val="tx1"/>
                </a:solidFill>
                <a:latin typeface="+mn-lt"/>
                <a:ea typeface="+mn-ea"/>
                <a:cs typeface="+mn-cs"/>
              </a:rPr>
              <a:t>Hintergrund: </a:t>
            </a:r>
            <a:r>
              <a:rPr lang="de-DE" sz="1200" b="1" i="0" u="none" strike="noStrike" kern="1200" baseline="0" dirty="0" smtClean="0">
                <a:solidFill>
                  <a:schemeClr val="tx1"/>
                </a:solidFill>
                <a:latin typeface="+mn-lt"/>
                <a:ea typeface="+mn-ea"/>
                <a:cs typeface="+mn-cs"/>
              </a:rPr>
              <a:t>Art. 12, </a:t>
            </a:r>
            <a:r>
              <a:rPr lang="de-DE" sz="1200" b="0" i="0" u="none" strike="noStrike" kern="1200" baseline="0" dirty="0" smtClean="0">
                <a:solidFill>
                  <a:schemeClr val="tx1"/>
                </a:solidFill>
                <a:latin typeface="+mn-lt"/>
                <a:ea typeface="+mn-ea"/>
                <a:cs typeface="+mn-cs"/>
              </a:rPr>
              <a:t>Berücksichtigung des Kindeswillens.</a:t>
            </a:r>
          </a:p>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27</a:t>
            </a:fld>
            <a:endParaRPr lang="de-DE" dirty="0"/>
          </a:p>
        </p:txBody>
      </p:sp>
    </p:spTree>
    <p:extLst>
      <p:ext uri="{BB962C8B-B14F-4D97-AF65-F5344CB8AC3E}">
        <p14:creationId xmlns:p14="http://schemas.microsoft.com/office/powerpoint/2010/main" val="549337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smtClean="0">
                <a:solidFill>
                  <a:schemeClr val="tx1"/>
                </a:solidFill>
                <a:effectLst/>
                <a:latin typeface="+mn-lt"/>
                <a:ea typeface="+mn-ea"/>
                <a:cs typeface="+mn-cs"/>
              </a:rPr>
              <a:t>Hintergrund: </a:t>
            </a:r>
            <a:r>
              <a:rPr lang="de-DE" sz="1200" kern="1200" dirty="0" smtClean="0">
                <a:solidFill>
                  <a:schemeClr val="tx1"/>
                </a:solidFill>
                <a:effectLst/>
                <a:latin typeface="+mn-lt"/>
                <a:ea typeface="+mn-ea"/>
                <a:cs typeface="+mn-cs"/>
              </a:rPr>
              <a:t>Kinder müssen ihre Rechte kennen, um diese einfordern zu können. Die </a:t>
            </a:r>
            <a:r>
              <a:rPr lang="de-DE" sz="1200" b="1" kern="1200" dirty="0" smtClean="0">
                <a:solidFill>
                  <a:schemeClr val="tx1"/>
                </a:solidFill>
                <a:effectLst/>
                <a:latin typeface="+mn-lt"/>
                <a:ea typeface="+mn-ea"/>
                <a:cs typeface="+mn-cs"/>
              </a:rPr>
              <a:t>Vertragsstaaten der UN-Kinderrechtskonvention sind in Art. 42 entsprechend verpflichtet, die Konvention</a:t>
            </a:r>
            <a:r>
              <a:rPr lang="de-DE" sz="1200" kern="1200" dirty="0" smtClean="0">
                <a:solidFill>
                  <a:schemeClr val="tx1"/>
                </a:solidFill>
                <a:effectLst/>
                <a:latin typeface="+mn-lt"/>
                <a:ea typeface="+mn-ea"/>
                <a:cs typeface="+mn-cs"/>
              </a:rPr>
              <a:t> sowie ihre Grundsätze und Bestimmungen in der Bevölkerung und besonders unter Kindern </a:t>
            </a:r>
            <a:r>
              <a:rPr lang="de-DE" sz="1200" b="1" kern="1200" dirty="0" smtClean="0">
                <a:solidFill>
                  <a:schemeClr val="tx1"/>
                </a:solidFill>
                <a:effectLst/>
                <a:latin typeface="+mn-lt"/>
                <a:ea typeface="+mn-ea"/>
                <a:cs typeface="+mn-cs"/>
              </a:rPr>
              <a:t>bekannt zu machen</a:t>
            </a:r>
            <a:r>
              <a:rPr lang="de-DE" sz="1200" kern="1200" dirty="0" smtClean="0">
                <a:solidFill>
                  <a:schemeClr val="tx1"/>
                </a:solidFill>
                <a:effectLst/>
                <a:latin typeface="+mn-lt"/>
                <a:ea typeface="+mn-ea"/>
                <a:cs typeface="+mn-cs"/>
              </a:rPr>
              <a:t>. Die Befragung eröffnete aus diesem Grund mit der Frage, ob die Kinder schon einmal von der UN-Kinderrechtskonvention gehört haben. </a:t>
            </a:r>
          </a:p>
        </p:txBody>
      </p:sp>
      <p:sp>
        <p:nvSpPr>
          <p:cNvPr id="4" name="Foliennummernplatzhalter 3"/>
          <p:cNvSpPr>
            <a:spLocks noGrp="1"/>
          </p:cNvSpPr>
          <p:nvPr>
            <p:ph type="sldNum" sz="quarter" idx="10"/>
          </p:nvPr>
        </p:nvSpPr>
        <p:spPr/>
        <p:txBody>
          <a:bodyPr/>
          <a:lstStyle/>
          <a:p>
            <a:fld id="{1B564072-DD4D-4572-ACEA-A4607BF3D5B0}" type="slidenum">
              <a:rPr lang="de-DE" smtClean="0"/>
              <a:t>6</a:t>
            </a:fld>
            <a:endParaRPr lang="de-DE" dirty="0"/>
          </a:p>
        </p:txBody>
      </p:sp>
    </p:spTree>
    <p:extLst>
      <p:ext uri="{BB962C8B-B14F-4D97-AF65-F5344CB8AC3E}">
        <p14:creationId xmlns:p14="http://schemas.microsoft.com/office/powerpoint/2010/main" val="3599112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kern="1200" dirty="0" smtClean="0">
                <a:solidFill>
                  <a:schemeClr val="tx1"/>
                </a:solidFill>
                <a:effectLst/>
                <a:latin typeface="+mn-lt"/>
                <a:ea typeface="+mn-ea"/>
                <a:cs typeface="+mn-cs"/>
              </a:rPr>
              <a:t>Hintergrund: </a:t>
            </a:r>
            <a:r>
              <a:rPr lang="de-DE" sz="1200" kern="1200" dirty="0" smtClean="0">
                <a:solidFill>
                  <a:schemeClr val="tx1"/>
                </a:solidFill>
                <a:effectLst/>
                <a:latin typeface="+mn-lt"/>
                <a:ea typeface="+mn-ea"/>
                <a:cs typeface="+mn-cs"/>
              </a:rPr>
              <a:t>Ein zentrales </a:t>
            </a:r>
            <a:r>
              <a:rPr lang="de-DE" sz="1200" b="1" kern="1200" dirty="0" smtClean="0">
                <a:solidFill>
                  <a:schemeClr val="tx1"/>
                </a:solidFill>
                <a:effectLst/>
                <a:latin typeface="+mn-lt"/>
                <a:ea typeface="+mn-ea"/>
                <a:cs typeface="+mn-cs"/>
              </a:rPr>
              <a:t>Recht für Kinder ist, in allen Angelegenheiten, die sie selbst betreffen, angehört und entsprechend ihres Alters und ihrer Reife beteiligt zu werden (Art. 12)</a:t>
            </a:r>
            <a:r>
              <a:rPr lang="de-DE" sz="1200" kern="1200" dirty="0" smtClean="0">
                <a:solidFill>
                  <a:schemeClr val="tx1"/>
                </a:solidFill>
                <a:effectLst/>
                <a:latin typeface="+mn-lt"/>
                <a:ea typeface="+mn-ea"/>
                <a:cs typeface="+mn-cs"/>
              </a:rPr>
              <a:t>. Dies fördert das Selbstbewusstsein der Kinder und sie lernen früh, Verantwortung für ihre Entscheidungen zu übernehmen. Die Kinder werden in der Erhebung gefragt, ob und inwieweit sie in ihrer Familie, in ihrer Schule und in ihrem Wohnort mitbestimmen können. </a:t>
            </a:r>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7</a:t>
            </a:fld>
            <a:endParaRPr lang="de-DE" dirty="0"/>
          </a:p>
        </p:txBody>
      </p:sp>
    </p:spTree>
    <p:extLst>
      <p:ext uri="{BB962C8B-B14F-4D97-AF65-F5344CB8AC3E}">
        <p14:creationId xmlns:p14="http://schemas.microsoft.com/office/powerpoint/2010/main" val="2376697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kern="1200" dirty="0" smtClean="0">
                <a:solidFill>
                  <a:schemeClr val="tx1"/>
                </a:solidFill>
                <a:effectLst/>
                <a:latin typeface="+mn-lt"/>
                <a:ea typeface="+mn-ea"/>
                <a:cs typeface="+mn-cs"/>
              </a:rPr>
              <a:t>Hintergrund: </a:t>
            </a:r>
            <a:r>
              <a:rPr lang="de-DE" dirty="0" smtClean="0"/>
              <a:t>„</a:t>
            </a:r>
            <a:r>
              <a:rPr lang="de-DE" b="1" dirty="0" smtClean="0"/>
              <a:t>Art. 12: </a:t>
            </a:r>
            <a:r>
              <a:rPr lang="de-DE" dirty="0" smtClean="0"/>
              <a:t>Berücksichtigung des Kindeswillens.</a:t>
            </a:r>
            <a:r>
              <a:rPr lang="de-DE" baseline="0" dirty="0" smtClean="0"/>
              <a:t> </a:t>
            </a:r>
          </a:p>
          <a:p>
            <a:r>
              <a:rPr lang="de-DE" baseline="0" dirty="0" smtClean="0"/>
              <a:t>(1)Die Vertragssaaten sichern dem Kind, das fähig ist, sich eine eigene Meinung zu bilden, das Recht zu, diese Meinung in allen das Kind berührende Angelegenheiten frei zu äußern, und berücksichtigen die Meinung des Kindes angemessen und entsprechend seinem Alter und seiner Reife.“</a:t>
            </a:r>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8</a:t>
            </a:fld>
            <a:endParaRPr lang="de-DE" dirty="0"/>
          </a:p>
        </p:txBody>
      </p:sp>
    </p:spTree>
    <p:extLst>
      <p:ext uri="{BB962C8B-B14F-4D97-AF65-F5344CB8AC3E}">
        <p14:creationId xmlns:p14="http://schemas.microsoft.com/office/powerpoint/2010/main" val="3398480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kern="1200" dirty="0" smtClean="0">
                <a:solidFill>
                  <a:schemeClr val="tx1"/>
                </a:solidFill>
                <a:effectLst/>
                <a:latin typeface="+mn-lt"/>
                <a:ea typeface="+mn-ea"/>
                <a:cs typeface="+mn-cs"/>
              </a:rPr>
              <a:t>Hintergrund: „Art. 12: Berücksichtigung des Kindeswillens. </a:t>
            </a:r>
          </a:p>
          <a:p>
            <a:r>
              <a:rPr lang="de-DE" sz="1200" b="0" kern="1200" dirty="0" smtClean="0">
                <a:solidFill>
                  <a:schemeClr val="tx1"/>
                </a:solidFill>
                <a:effectLst/>
                <a:latin typeface="+mn-lt"/>
                <a:ea typeface="+mn-ea"/>
                <a:cs typeface="+mn-cs"/>
              </a:rPr>
              <a:t>(1)Die Vertragssaaten sichern dem Kind, das fähig ist, sich eine eigene Meinung zu bilden, das Recht zu, diese Meinung in allen das Kind berührende Angelegenheiten frei zu äußern, und berücksichtigen die Meinung des Kindes angemessen und entsprechend seinem Alter und seiner Reife.“</a:t>
            </a:r>
          </a:p>
        </p:txBody>
      </p:sp>
      <p:sp>
        <p:nvSpPr>
          <p:cNvPr id="4" name="Foliennummernplatzhalter 3"/>
          <p:cNvSpPr>
            <a:spLocks noGrp="1"/>
          </p:cNvSpPr>
          <p:nvPr>
            <p:ph type="sldNum" sz="quarter" idx="10"/>
          </p:nvPr>
        </p:nvSpPr>
        <p:spPr/>
        <p:txBody>
          <a:bodyPr/>
          <a:lstStyle/>
          <a:p>
            <a:fld id="{1B564072-DD4D-4572-ACEA-A4607BF3D5B0}" type="slidenum">
              <a:rPr lang="de-DE" smtClean="0"/>
              <a:t>9</a:t>
            </a:fld>
            <a:endParaRPr lang="de-DE" dirty="0"/>
          </a:p>
        </p:txBody>
      </p:sp>
    </p:spTree>
    <p:extLst>
      <p:ext uri="{BB962C8B-B14F-4D97-AF65-F5344CB8AC3E}">
        <p14:creationId xmlns:p14="http://schemas.microsoft.com/office/powerpoint/2010/main" val="4101931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kern="1200" dirty="0" smtClean="0">
                <a:solidFill>
                  <a:schemeClr val="tx1"/>
                </a:solidFill>
                <a:effectLst/>
                <a:latin typeface="+mn-lt"/>
                <a:ea typeface="+mn-ea"/>
                <a:cs typeface="+mn-cs"/>
              </a:rPr>
              <a:t>Hintergrund: „Art. 12: Berücksichtigung des Kindeswillens. </a:t>
            </a:r>
          </a:p>
          <a:p>
            <a:r>
              <a:rPr lang="de-DE" sz="1200" b="0" kern="1200" dirty="0" smtClean="0">
                <a:solidFill>
                  <a:schemeClr val="tx1"/>
                </a:solidFill>
                <a:effectLst/>
                <a:latin typeface="+mn-lt"/>
                <a:ea typeface="+mn-ea"/>
                <a:cs typeface="+mn-cs"/>
              </a:rPr>
              <a:t>(1)Die Vertragssaaten sichern dem Kind, das fähig ist, sich eine eigene Meinung zu bilden, das Recht zu, diese Meinung in allen das Kind berührende Angelegenheiten frei zu äußern, und berücksichtigen die Meinung des Kindes angemessen und entsprechend seinem Alter und seiner Reife.“</a:t>
            </a:r>
          </a:p>
        </p:txBody>
      </p:sp>
      <p:sp>
        <p:nvSpPr>
          <p:cNvPr id="4" name="Foliennummernplatzhalter 3"/>
          <p:cNvSpPr>
            <a:spLocks noGrp="1"/>
          </p:cNvSpPr>
          <p:nvPr>
            <p:ph type="sldNum" sz="quarter" idx="10"/>
          </p:nvPr>
        </p:nvSpPr>
        <p:spPr/>
        <p:txBody>
          <a:bodyPr/>
          <a:lstStyle/>
          <a:p>
            <a:fld id="{1B564072-DD4D-4572-ACEA-A4607BF3D5B0}" type="slidenum">
              <a:rPr lang="de-DE" smtClean="0"/>
              <a:t>10</a:t>
            </a:fld>
            <a:endParaRPr lang="de-DE" dirty="0"/>
          </a:p>
        </p:txBody>
      </p:sp>
    </p:spTree>
    <p:extLst>
      <p:ext uri="{BB962C8B-B14F-4D97-AF65-F5344CB8AC3E}">
        <p14:creationId xmlns:p14="http://schemas.microsoft.com/office/powerpoint/2010/main" val="110475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kern="1200" dirty="0" smtClean="0">
                <a:solidFill>
                  <a:schemeClr val="tx1"/>
                </a:solidFill>
                <a:effectLst/>
                <a:latin typeface="+mn-lt"/>
                <a:ea typeface="+mn-ea"/>
                <a:cs typeface="+mn-cs"/>
              </a:rPr>
              <a:t>Hintergrund: </a:t>
            </a:r>
            <a:r>
              <a:rPr lang="de-DE" dirty="0" smtClean="0"/>
              <a:t>„</a:t>
            </a:r>
            <a:r>
              <a:rPr lang="de-DE" b="1" dirty="0" smtClean="0"/>
              <a:t>Art. 12: Berücksichtigung des Kindeswillens</a:t>
            </a:r>
            <a:r>
              <a:rPr lang="de-DE" dirty="0" smtClean="0"/>
              <a:t>.</a:t>
            </a:r>
            <a:r>
              <a:rPr lang="de-DE" baseline="0" dirty="0" smtClean="0"/>
              <a:t> </a:t>
            </a:r>
          </a:p>
          <a:p>
            <a:r>
              <a:rPr lang="de-DE" b="1" baseline="0" dirty="0" smtClean="0"/>
              <a:t>(1) </a:t>
            </a:r>
            <a:r>
              <a:rPr lang="de-DE" baseline="0" dirty="0" smtClean="0"/>
              <a:t>Die Vertragssaaten sichern dem Kind, das fähig ist, sich eine eigene Meinung zu bilden, das Recht zu, diese Meinung in allen das Kind berührende Angelegenheiten frei zu äußern, und berücksichtigen die Meinung des Kindes angemessen und entsprechend seinem Alter und seiner Reife.</a:t>
            </a:r>
          </a:p>
          <a:p>
            <a:r>
              <a:rPr lang="de-DE" b="1" dirty="0" smtClean="0"/>
              <a:t>(2) </a:t>
            </a:r>
            <a:r>
              <a:rPr lang="de-DE" dirty="0" smtClean="0"/>
              <a:t>Zu diesem Zweck wird dem</a:t>
            </a:r>
            <a:r>
              <a:rPr lang="de-DE" baseline="0" dirty="0" smtClean="0"/>
              <a:t> Kind insbesondere </a:t>
            </a:r>
            <a:r>
              <a:rPr lang="de-DE" b="1" baseline="0" dirty="0" smtClean="0"/>
              <a:t>Gelegenheit gegeben</a:t>
            </a:r>
            <a:r>
              <a:rPr lang="de-DE" baseline="0" dirty="0" smtClean="0"/>
              <a:t>, in allen das Kind berührenden Gerichts- oder Verwaltungsverfahren entweder unmittelbar oder durch einen Vertreter oder eine geeignete Stelle im Einklang mit den innerstaatlichen Verfahrensvorschriften </a:t>
            </a:r>
            <a:r>
              <a:rPr lang="de-DE" b="1" baseline="0" dirty="0" smtClean="0"/>
              <a:t>gehört zu werden</a:t>
            </a:r>
            <a:r>
              <a:rPr lang="de-DE" baseline="0" dirty="0" smtClean="0"/>
              <a:t>“.</a:t>
            </a:r>
            <a:endParaRPr lang="de-DE" dirty="0" smtClean="0"/>
          </a:p>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11</a:t>
            </a:fld>
            <a:endParaRPr lang="de-DE" dirty="0"/>
          </a:p>
        </p:txBody>
      </p:sp>
    </p:spTree>
    <p:extLst>
      <p:ext uri="{BB962C8B-B14F-4D97-AF65-F5344CB8AC3E}">
        <p14:creationId xmlns:p14="http://schemas.microsoft.com/office/powerpoint/2010/main" val="3276494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0" kern="1200" dirty="0" smtClean="0">
                <a:solidFill>
                  <a:schemeClr val="tx1"/>
                </a:solidFill>
                <a:effectLst/>
                <a:latin typeface="+mn-lt"/>
                <a:ea typeface="+mn-ea"/>
                <a:cs typeface="+mn-cs"/>
              </a:rPr>
              <a:t>Hintergrund: </a:t>
            </a:r>
            <a:r>
              <a:rPr lang="de-DE" dirty="0" smtClean="0"/>
              <a:t>„</a:t>
            </a:r>
            <a:r>
              <a:rPr lang="de-DE" b="1" dirty="0" smtClean="0"/>
              <a:t>Art. 12: Berücksichtigung des Kindeswillens</a:t>
            </a:r>
            <a:r>
              <a:rPr lang="de-DE" dirty="0" smtClean="0"/>
              <a:t>.</a:t>
            </a:r>
            <a:r>
              <a:rPr lang="de-DE" baseline="0" dirty="0" smtClean="0"/>
              <a:t> </a:t>
            </a:r>
          </a:p>
          <a:p>
            <a:r>
              <a:rPr lang="de-DE" b="1" baseline="0" dirty="0" smtClean="0"/>
              <a:t>(1) </a:t>
            </a:r>
            <a:r>
              <a:rPr lang="de-DE" baseline="0" dirty="0" smtClean="0"/>
              <a:t>Die Vertragssaaten sichern dem Kind, das fähig ist, sich eine eigene Meinung zu bilden, das Recht zu, diese Meinung in allen das Kind berührende Angelegenheiten frei zu äußern, und berücksichtigen die Meinung des Kindes angemessen und entsprechend seinem Alter und seiner Reife.</a:t>
            </a:r>
          </a:p>
          <a:p>
            <a:r>
              <a:rPr lang="de-DE" b="1" dirty="0" smtClean="0"/>
              <a:t>(2) </a:t>
            </a:r>
            <a:r>
              <a:rPr lang="de-DE" dirty="0" smtClean="0"/>
              <a:t>Zu diesem Zweck wird dem</a:t>
            </a:r>
            <a:r>
              <a:rPr lang="de-DE" baseline="0" dirty="0" smtClean="0"/>
              <a:t> Kind insbesondere </a:t>
            </a:r>
            <a:r>
              <a:rPr lang="de-DE" b="1" baseline="0" dirty="0" smtClean="0"/>
              <a:t>Gelegenheit gegeben</a:t>
            </a:r>
            <a:r>
              <a:rPr lang="de-DE" baseline="0" dirty="0" smtClean="0"/>
              <a:t>, in allen das Kind berührenden Gerichts- oder Verwaltungsverfahren entweder unmittelbar oder durch einen Vertreter oder eine geeignete Stelle im Einklang mit den innerstaatlichen Verfahrensvorschriften </a:t>
            </a:r>
            <a:r>
              <a:rPr lang="de-DE" b="1" baseline="0" dirty="0" smtClean="0"/>
              <a:t>gehört zu werden</a:t>
            </a:r>
            <a:r>
              <a:rPr lang="de-DE" baseline="0" dirty="0" smtClean="0"/>
              <a:t>“.</a:t>
            </a:r>
            <a:endParaRPr lang="de-DE" dirty="0" smtClean="0"/>
          </a:p>
          <a:p>
            <a:endParaRPr lang="de-DE" dirty="0"/>
          </a:p>
        </p:txBody>
      </p:sp>
      <p:sp>
        <p:nvSpPr>
          <p:cNvPr id="4" name="Foliennummernplatzhalter 3"/>
          <p:cNvSpPr>
            <a:spLocks noGrp="1"/>
          </p:cNvSpPr>
          <p:nvPr>
            <p:ph type="sldNum" sz="quarter" idx="10"/>
          </p:nvPr>
        </p:nvSpPr>
        <p:spPr/>
        <p:txBody>
          <a:bodyPr/>
          <a:lstStyle/>
          <a:p>
            <a:fld id="{1B564072-DD4D-4572-ACEA-A4607BF3D5B0}" type="slidenum">
              <a:rPr lang="de-DE" smtClean="0"/>
              <a:t>12</a:t>
            </a:fld>
            <a:endParaRPr lang="de-DE" dirty="0"/>
          </a:p>
        </p:txBody>
      </p:sp>
    </p:spTree>
    <p:extLst>
      <p:ext uri="{BB962C8B-B14F-4D97-AF65-F5344CB8AC3E}">
        <p14:creationId xmlns:p14="http://schemas.microsoft.com/office/powerpoint/2010/main" val="1974390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bg1"/>
        </a:solidFill>
        <a:effectLst/>
      </p:bgPr>
    </p:bg>
    <p:spTree>
      <p:nvGrpSpPr>
        <p:cNvPr id="1" name=""/>
        <p:cNvGrpSpPr/>
        <p:nvPr/>
      </p:nvGrpSpPr>
      <p:grpSpPr>
        <a:xfrm>
          <a:off x="0" y="0"/>
          <a:ext cx="0" cy="0"/>
          <a:chOff x="0" y="0"/>
          <a:chExt cx="0" cy="0"/>
        </a:xfrm>
      </p:grpSpPr>
      <p:sp>
        <p:nvSpPr>
          <p:cNvPr id="33" name="Titel 1"/>
          <p:cNvSpPr txBox="1">
            <a:spLocks/>
          </p:cNvSpPr>
          <p:nvPr userDrawn="1"/>
        </p:nvSpPr>
        <p:spPr>
          <a:xfrm>
            <a:off x="-3" y="841569"/>
            <a:ext cx="9144000" cy="1311819"/>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5400" kern="1200">
                <a:solidFill>
                  <a:schemeClr val="tx1"/>
                </a:solidFill>
                <a:latin typeface="+mj-lt"/>
                <a:ea typeface="+mj-ea"/>
                <a:cs typeface="+mj-cs"/>
              </a:defRPr>
            </a:lvl1pPr>
          </a:lstStyle>
          <a:p>
            <a:endParaRPr lang="de-DE" sz="3000" b="1" dirty="0">
              <a:solidFill>
                <a:schemeClr val="accent1"/>
              </a:solidFill>
            </a:endParaRPr>
          </a:p>
        </p:txBody>
      </p:sp>
      <p:sp>
        <p:nvSpPr>
          <p:cNvPr id="34" name="Untertitel 2"/>
          <p:cNvSpPr>
            <a:spLocks noGrp="1"/>
          </p:cNvSpPr>
          <p:nvPr>
            <p:ph type="subTitle" idx="13"/>
          </p:nvPr>
        </p:nvSpPr>
        <p:spPr>
          <a:xfrm>
            <a:off x="109728" y="4531712"/>
            <a:ext cx="4437889" cy="1466137"/>
          </a:xfrm>
        </p:spPr>
        <p:txBody>
          <a:bodyPr>
            <a:normAutofit/>
          </a:bodyPr>
          <a:lstStyle>
            <a:lvl1pPr marL="0" indent="0" algn="l">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dirty="0" smtClean="0"/>
              <a:t>Formatvorlage des Untertitelmasters durch Klicken bearbeiten</a:t>
            </a:r>
            <a:endParaRPr lang="de-DE" dirty="0"/>
          </a:p>
        </p:txBody>
      </p:sp>
      <p:sp>
        <p:nvSpPr>
          <p:cNvPr id="7" name="Titel 1"/>
          <p:cNvSpPr>
            <a:spLocks noGrp="1"/>
          </p:cNvSpPr>
          <p:nvPr>
            <p:ph type="title"/>
          </p:nvPr>
        </p:nvSpPr>
        <p:spPr>
          <a:xfrm>
            <a:off x="109728" y="3167829"/>
            <a:ext cx="8900161" cy="1252611"/>
          </a:xfrm>
        </p:spPr>
        <p:txBody>
          <a:bodyPr anchor="t"/>
          <a:lstStyle>
            <a:lvl1pPr>
              <a:defRPr>
                <a:solidFill>
                  <a:schemeClr val="accent1"/>
                </a:solidFill>
              </a:defRPr>
            </a:lvl1pPr>
          </a:lstStyle>
          <a:p>
            <a:r>
              <a:rPr lang="de-DE" dirty="0" smtClean="0"/>
              <a:t>Titelmasterformat durch Klicken bearbeiten</a:t>
            </a:r>
            <a:endParaRPr lang="de-DE" dirty="0"/>
          </a:p>
        </p:txBody>
      </p:sp>
      <p:sp>
        <p:nvSpPr>
          <p:cNvPr id="10" name="Textplatzhalter 9"/>
          <p:cNvSpPr>
            <a:spLocks noGrp="1"/>
          </p:cNvSpPr>
          <p:nvPr>
            <p:ph type="body" sz="quarter" idx="14"/>
          </p:nvPr>
        </p:nvSpPr>
        <p:spPr>
          <a:xfrm>
            <a:off x="4548188" y="4532313"/>
            <a:ext cx="4461700" cy="1465262"/>
          </a:xfrm>
        </p:spPr>
        <p:txBody>
          <a:bodyPr>
            <a:normAutofit/>
          </a:bodyPr>
          <a:lstStyle>
            <a:lvl1pPr marL="171450" indent="-171450">
              <a:buClr>
                <a:schemeClr val="accent1"/>
              </a:buClr>
              <a:buFont typeface="Wingdings" panose="05000000000000000000" pitchFamily="2" charset="2"/>
              <a:buChar char="§"/>
              <a:defRPr sz="1350"/>
            </a:lvl1pPr>
            <a:lvl2pPr marL="514350" indent="-171450">
              <a:buClr>
                <a:schemeClr val="accent1"/>
              </a:buClr>
              <a:buFont typeface="Wingdings" panose="05000000000000000000" pitchFamily="2" charset="2"/>
              <a:buChar char="§"/>
              <a:defRPr sz="1350"/>
            </a:lvl2pPr>
          </a:lstStyle>
          <a:p>
            <a:pPr lvl="0"/>
            <a:r>
              <a:rPr lang="de-DE" dirty="0" smtClean="0"/>
              <a:t>Textmasterformat bearbeiten</a:t>
            </a:r>
          </a:p>
          <a:p>
            <a:pPr lvl="1"/>
            <a:r>
              <a:rPr lang="de-DE" dirty="0" smtClean="0"/>
              <a:t>Zweite Ebene</a:t>
            </a:r>
          </a:p>
        </p:txBody>
      </p:sp>
    </p:spTree>
    <p:extLst>
      <p:ext uri="{BB962C8B-B14F-4D97-AF65-F5344CB8AC3E}">
        <p14:creationId xmlns:p14="http://schemas.microsoft.com/office/powerpoint/2010/main" val="16721485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bg>
      <p:bgPr>
        <a:solidFill>
          <a:schemeClr val="bg1"/>
        </a:solidFill>
        <a:effectLst/>
      </p:bgPr>
    </p:bg>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0100" y="1181101"/>
            <a:ext cx="7572376" cy="4769613"/>
          </a:xfrm>
          <a:prstGeom prst="rect">
            <a:avLst/>
          </a:prstGeom>
        </p:spPr>
      </p:pic>
      <p:sp>
        <p:nvSpPr>
          <p:cNvPr id="4" name="Textplatzhalter 9"/>
          <p:cNvSpPr>
            <a:spLocks noGrp="1"/>
          </p:cNvSpPr>
          <p:nvPr>
            <p:ph type="body" sz="quarter" idx="14"/>
          </p:nvPr>
        </p:nvSpPr>
        <p:spPr>
          <a:xfrm>
            <a:off x="908050" y="2257953"/>
            <a:ext cx="5518150" cy="3592513"/>
          </a:xfrm>
        </p:spPr>
        <p:txBody>
          <a:bodyPr>
            <a:normAutofit/>
          </a:bodyPr>
          <a:lstStyle>
            <a:lvl1pPr marL="171450" indent="-171450">
              <a:buClr>
                <a:schemeClr val="accent1"/>
              </a:buClr>
              <a:buFont typeface="Wingdings" panose="05000000000000000000" pitchFamily="2" charset="2"/>
              <a:buChar char="§"/>
              <a:defRPr sz="1500"/>
            </a:lvl1pPr>
            <a:lvl2pPr marL="514350" indent="-171450">
              <a:buClr>
                <a:schemeClr val="accent1"/>
              </a:buClr>
              <a:buFont typeface="Wingdings" panose="05000000000000000000" pitchFamily="2" charset="2"/>
              <a:buChar char="§"/>
              <a:defRPr sz="1350"/>
            </a:lvl2pPr>
          </a:lstStyle>
          <a:p>
            <a:pPr lvl="0"/>
            <a:r>
              <a:rPr lang="de-DE" dirty="0" smtClean="0"/>
              <a:t>Textmasterformat bearbeiten</a:t>
            </a:r>
          </a:p>
        </p:txBody>
      </p:sp>
    </p:spTree>
    <p:extLst>
      <p:ext uri="{BB962C8B-B14F-4D97-AF65-F5344CB8AC3E}">
        <p14:creationId xmlns:p14="http://schemas.microsoft.com/office/powerpoint/2010/main" val="28889418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chor="t"/>
          <a:lstStyle/>
          <a:p>
            <a:r>
              <a:rPr lang="de-DE" dirty="0" smtClean="0"/>
              <a:t>Titelmasterformat durch Klicken bearbeiten</a:t>
            </a:r>
            <a:endParaRPr lang="de-DE" dirty="0"/>
          </a:p>
        </p:txBody>
      </p:sp>
      <p:sp>
        <p:nvSpPr>
          <p:cNvPr id="3" name="Inhaltsplatzhalter 2"/>
          <p:cNvSpPr>
            <a:spLocks noGrp="1"/>
          </p:cNvSpPr>
          <p:nvPr>
            <p:ph sz="half" idx="1"/>
          </p:nvPr>
        </p:nvSpPr>
        <p:spPr>
          <a:xfrm>
            <a:off x="628650" y="1825625"/>
            <a:ext cx="3886200" cy="4351338"/>
          </a:xfrm>
        </p:spPr>
        <p:txBody>
          <a:bodyPr>
            <a:normAutofit/>
          </a:bodyPr>
          <a:lstStyle>
            <a:lvl1pPr marL="214313" indent="-214313">
              <a:buClr>
                <a:schemeClr val="accent1"/>
              </a:buClr>
              <a:buFont typeface="Wingdings" panose="05000000000000000000" pitchFamily="2" charset="2"/>
              <a:buChar char="§"/>
              <a:defRPr sz="1350"/>
            </a:lvl1pPr>
            <a:lvl2pPr marL="557213" indent="-214313">
              <a:buClr>
                <a:schemeClr val="accent1"/>
              </a:buClr>
              <a:buFont typeface="Wingdings" panose="05000000000000000000" pitchFamily="2" charset="2"/>
              <a:buChar char="§"/>
              <a:defRPr sz="1350"/>
            </a:lvl2pPr>
            <a:lvl3pPr marL="900113" indent="-214313">
              <a:buClr>
                <a:schemeClr val="accent1"/>
              </a:buClr>
              <a:buFont typeface="Wingdings" panose="05000000000000000000" pitchFamily="2" charset="2"/>
              <a:buChar char="§"/>
              <a:defRPr sz="1350"/>
            </a:lvl3pPr>
            <a:lvl4pPr marL="1243013" indent="-214313">
              <a:buClr>
                <a:schemeClr val="accent1"/>
              </a:buClr>
              <a:buFont typeface="Wingdings" panose="05000000000000000000" pitchFamily="2" charset="2"/>
              <a:buChar char="§"/>
              <a:defRPr sz="1350"/>
            </a:lvl4pPr>
            <a:lvl5pPr marL="1585913" indent="-214313">
              <a:buClr>
                <a:schemeClr val="accent1"/>
              </a:buClr>
              <a:buFont typeface="Wingdings" panose="05000000000000000000" pitchFamily="2" charset="2"/>
              <a:buChar char="§"/>
              <a:defRPr sz="135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29150" y="1825625"/>
            <a:ext cx="3886200" cy="4351338"/>
          </a:xfrm>
        </p:spPr>
        <p:txBody>
          <a:bodyPr>
            <a:normAutofit/>
          </a:bodyPr>
          <a:lstStyle>
            <a:lvl1pPr marL="171450" indent="-171450">
              <a:buClr>
                <a:schemeClr val="accent1"/>
              </a:buClr>
              <a:buFont typeface="Wingdings" panose="05000000000000000000" pitchFamily="2" charset="2"/>
              <a:buChar char="§"/>
              <a:defRPr sz="1350"/>
            </a:lvl1pPr>
            <a:lvl2pPr marL="514350" indent="-171450">
              <a:buClr>
                <a:schemeClr val="accent1"/>
              </a:buClr>
              <a:buFont typeface="Wingdings" panose="05000000000000000000" pitchFamily="2" charset="2"/>
              <a:buChar char="§"/>
              <a:defRPr sz="1350"/>
            </a:lvl2pPr>
            <a:lvl3pPr marL="857250" indent="-171450">
              <a:buClr>
                <a:schemeClr val="accent1"/>
              </a:buClr>
              <a:buFont typeface="Wingdings" panose="05000000000000000000" pitchFamily="2" charset="2"/>
              <a:buChar char="§"/>
              <a:defRPr sz="1350"/>
            </a:lvl3pPr>
            <a:lvl4pPr marL="1200150" indent="-171450">
              <a:buClr>
                <a:schemeClr val="accent1"/>
              </a:buClr>
              <a:buFont typeface="Wingdings" panose="05000000000000000000" pitchFamily="2" charset="2"/>
              <a:buChar char="§"/>
              <a:defRPr sz="1350"/>
            </a:lvl4pPr>
            <a:lvl5pPr marL="1543050" indent="-171450">
              <a:buClr>
                <a:schemeClr val="accent1"/>
              </a:buClr>
              <a:buFont typeface="Wingdings" panose="05000000000000000000" pitchFamily="2" charset="2"/>
              <a:buChar char="§"/>
              <a:defRPr sz="135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6648206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chor="t"/>
          <a:lstStyle>
            <a:lvl1pPr>
              <a:defRPr/>
            </a:lvl1pPr>
          </a:lstStyle>
          <a:p>
            <a:r>
              <a:rPr lang="de-DE" dirty="0" smtClean="0"/>
              <a:t>Überschrift</a:t>
            </a:r>
            <a:endParaRPr lang="de-DE" dirty="0"/>
          </a:p>
        </p:txBody>
      </p:sp>
      <p:sp>
        <p:nvSpPr>
          <p:cNvPr id="3" name="Datumsplatzhalter 2"/>
          <p:cNvSpPr>
            <a:spLocks noGrp="1"/>
          </p:cNvSpPr>
          <p:nvPr>
            <p:ph type="dt" sz="half" idx="10"/>
          </p:nvPr>
        </p:nvSpPr>
        <p:spPr>
          <a:xfrm>
            <a:off x="628650" y="6356353"/>
            <a:ext cx="2057400" cy="365125"/>
          </a:xfrm>
          <a:prstGeom prst="rect">
            <a:avLst/>
          </a:prstGeom>
        </p:spPr>
        <p:txBody>
          <a:bodyPr/>
          <a:lstStyle/>
          <a:p>
            <a:fld id="{7815C8B3-834D-44F2-9008-EF713E8140EA}" type="datetimeFigureOut">
              <a:rPr lang="de-DE" smtClean="0"/>
              <a:t>14.11.2019</a:t>
            </a:fld>
            <a:endParaRPr lang="de-DE" dirty="0"/>
          </a:p>
        </p:txBody>
      </p:sp>
      <p:sp>
        <p:nvSpPr>
          <p:cNvPr id="4" name="Fußzeilenplatzhalter 3"/>
          <p:cNvSpPr>
            <a:spLocks noGrp="1"/>
          </p:cNvSpPr>
          <p:nvPr>
            <p:ph type="ftr" sz="quarter" idx="11"/>
          </p:nvPr>
        </p:nvSpPr>
        <p:spPr>
          <a:xfrm>
            <a:off x="3028950" y="6356353"/>
            <a:ext cx="3086100" cy="365125"/>
          </a:xfrm>
          <a:prstGeom prst="rect">
            <a:avLst/>
          </a:prstGeom>
        </p:spPr>
        <p:txBody>
          <a:bodyPr/>
          <a:lstStyle/>
          <a:p>
            <a:endParaRPr lang="de-DE" dirty="0"/>
          </a:p>
        </p:txBody>
      </p:sp>
      <p:sp>
        <p:nvSpPr>
          <p:cNvPr id="5" name="Foliennummernplatzhalter 4"/>
          <p:cNvSpPr>
            <a:spLocks noGrp="1"/>
          </p:cNvSpPr>
          <p:nvPr>
            <p:ph type="sldNum" sz="quarter" idx="12"/>
          </p:nvPr>
        </p:nvSpPr>
        <p:spPr>
          <a:xfrm>
            <a:off x="6457950" y="6356353"/>
            <a:ext cx="2057400" cy="365125"/>
          </a:xfrm>
          <a:prstGeom prst="rect">
            <a:avLst/>
          </a:prstGeom>
        </p:spPr>
        <p:txBody>
          <a:bodyPr/>
          <a:lstStyle/>
          <a:p>
            <a:fld id="{3C10EDA4-2A17-46EE-8504-615F44D48838}" type="slidenum">
              <a:rPr lang="de-DE" smtClean="0"/>
              <a:t>‹Nr.›</a:t>
            </a:fld>
            <a:endParaRPr lang="de-DE" dirty="0"/>
          </a:p>
        </p:txBody>
      </p:sp>
    </p:spTree>
    <p:extLst>
      <p:ext uri="{BB962C8B-B14F-4D97-AF65-F5344CB8AC3E}">
        <p14:creationId xmlns:p14="http://schemas.microsoft.com/office/powerpoint/2010/main" val="12220851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628650" y="6356353"/>
            <a:ext cx="2057400" cy="365125"/>
          </a:xfrm>
          <a:prstGeom prst="rect">
            <a:avLst/>
          </a:prstGeom>
        </p:spPr>
        <p:txBody>
          <a:bodyPr/>
          <a:lstStyle/>
          <a:p>
            <a:fld id="{7815C8B3-834D-44F2-9008-EF713E8140EA}" type="datetimeFigureOut">
              <a:rPr lang="de-DE" smtClean="0"/>
              <a:t>14.11.2019</a:t>
            </a:fld>
            <a:endParaRPr lang="de-DE" dirty="0"/>
          </a:p>
        </p:txBody>
      </p:sp>
      <p:sp>
        <p:nvSpPr>
          <p:cNvPr id="3" name="Fußzeilenplatzhalter 2"/>
          <p:cNvSpPr>
            <a:spLocks noGrp="1"/>
          </p:cNvSpPr>
          <p:nvPr>
            <p:ph type="ftr" sz="quarter" idx="11"/>
          </p:nvPr>
        </p:nvSpPr>
        <p:spPr>
          <a:xfrm>
            <a:off x="3028950" y="6356353"/>
            <a:ext cx="3086100" cy="365125"/>
          </a:xfrm>
          <a:prstGeom prst="rect">
            <a:avLst/>
          </a:prstGeom>
        </p:spPr>
        <p:txBody>
          <a:bodyPr/>
          <a:lstStyle/>
          <a:p>
            <a:endParaRPr lang="de-DE" dirty="0"/>
          </a:p>
        </p:txBody>
      </p:sp>
      <p:sp>
        <p:nvSpPr>
          <p:cNvPr id="4" name="Foliennummernplatzhalter 3"/>
          <p:cNvSpPr>
            <a:spLocks noGrp="1"/>
          </p:cNvSpPr>
          <p:nvPr>
            <p:ph type="sldNum" sz="quarter" idx="12"/>
          </p:nvPr>
        </p:nvSpPr>
        <p:spPr>
          <a:xfrm>
            <a:off x="6457950" y="6356353"/>
            <a:ext cx="2057400" cy="365125"/>
          </a:xfrm>
          <a:prstGeom prst="rect">
            <a:avLst/>
          </a:prstGeom>
        </p:spPr>
        <p:txBody>
          <a:bodyPr/>
          <a:lstStyle/>
          <a:p>
            <a:fld id="{3C10EDA4-2A17-46EE-8504-615F44D48838}" type="slidenum">
              <a:rPr lang="de-DE" smtClean="0"/>
              <a:t>‹Nr.›</a:t>
            </a:fld>
            <a:endParaRPr lang="de-DE" dirty="0"/>
          </a:p>
        </p:txBody>
      </p:sp>
    </p:spTree>
    <p:extLst>
      <p:ext uri="{BB962C8B-B14F-4D97-AF65-F5344CB8AC3E}">
        <p14:creationId xmlns:p14="http://schemas.microsoft.com/office/powerpoint/2010/main" val="26568720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smtClean="0"/>
              <a:t>Titelmasterformat durch Klicken bearbeiten</a:t>
            </a:r>
            <a:endParaRPr lang="de-DE"/>
          </a:p>
        </p:txBody>
      </p:sp>
      <p:sp>
        <p:nvSpPr>
          <p:cNvPr id="3" name="Inhaltsplatzhalt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umsplatzhalter 4"/>
          <p:cNvSpPr>
            <a:spLocks noGrp="1"/>
          </p:cNvSpPr>
          <p:nvPr>
            <p:ph type="dt" sz="half" idx="10"/>
          </p:nvPr>
        </p:nvSpPr>
        <p:spPr>
          <a:xfrm>
            <a:off x="628650" y="6356353"/>
            <a:ext cx="2057400" cy="365125"/>
          </a:xfrm>
          <a:prstGeom prst="rect">
            <a:avLst/>
          </a:prstGeom>
        </p:spPr>
        <p:txBody>
          <a:bodyPr/>
          <a:lstStyle/>
          <a:p>
            <a:fld id="{7815C8B3-834D-44F2-9008-EF713E8140EA}" type="datetimeFigureOut">
              <a:rPr lang="de-DE" smtClean="0"/>
              <a:t>14.11.2019</a:t>
            </a:fld>
            <a:endParaRPr lang="de-DE" dirty="0"/>
          </a:p>
        </p:txBody>
      </p:sp>
      <p:sp>
        <p:nvSpPr>
          <p:cNvPr id="6" name="Fußzeilenplatzhalter 5"/>
          <p:cNvSpPr>
            <a:spLocks noGrp="1"/>
          </p:cNvSpPr>
          <p:nvPr>
            <p:ph type="ftr" sz="quarter" idx="11"/>
          </p:nvPr>
        </p:nvSpPr>
        <p:spPr>
          <a:xfrm>
            <a:off x="3028950" y="6356353"/>
            <a:ext cx="3086100" cy="365125"/>
          </a:xfrm>
          <a:prstGeom prst="rect">
            <a:avLst/>
          </a:prstGeom>
        </p:spPr>
        <p:txBody>
          <a:bodyPr/>
          <a:lstStyle/>
          <a:p>
            <a:endParaRPr lang="de-DE" dirty="0"/>
          </a:p>
        </p:txBody>
      </p:sp>
      <p:sp>
        <p:nvSpPr>
          <p:cNvPr id="7" name="Foliennummernplatzhalter 6"/>
          <p:cNvSpPr>
            <a:spLocks noGrp="1"/>
          </p:cNvSpPr>
          <p:nvPr>
            <p:ph type="sldNum" sz="quarter" idx="12"/>
          </p:nvPr>
        </p:nvSpPr>
        <p:spPr>
          <a:xfrm>
            <a:off x="6457950" y="6356353"/>
            <a:ext cx="2057400" cy="365125"/>
          </a:xfrm>
          <a:prstGeom prst="rect">
            <a:avLst/>
          </a:prstGeom>
        </p:spPr>
        <p:txBody>
          <a:bodyPr/>
          <a:lstStyle/>
          <a:p>
            <a:fld id="{3C10EDA4-2A17-46EE-8504-615F44D48838}" type="slidenum">
              <a:rPr lang="de-DE" smtClean="0"/>
              <a:t>‹Nr.›</a:t>
            </a:fld>
            <a:endParaRPr lang="de-DE" dirty="0"/>
          </a:p>
        </p:txBody>
      </p:sp>
    </p:spTree>
    <p:extLst>
      <p:ext uri="{BB962C8B-B14F-4D97-AF65-F5344CB8AC3E}">
        <p14:creationId xmlns:p14="http://schemas.microsoft.com/office/powerpoint/2010/main" val="14941434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smtClean="0"/>
              <a:t>Titelmasterformat durch Klicken bearbeiten</a:t>
            </a:r>
            <a:endParaRPr lang="de-DE"/>
          </a:p>
        </p:txBody>
      </p:sp>
      <p:sp>
        <p:nvSpPr>
          <p:cNvPr id="3" name="Bildplatzhalter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dirty="0"/>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smtClean="0"/>
              <a:t>Textmasterformat bearbeiten</a:t>
            </a:r>
          </a:p>
        </p:txBody>
      </p:sp>
      <p:sp>
        <p:nvSpPr>
          <p:cNvPr id="5" name="Datumsplatzhalter 4"/>
          <p:cNvSpPr>
            <a:spLocks noGrp="1"/>
          </p:cNvSpPr>
          <p:nvPr>
            <p:ph type="dt" sz="half" idx="10"/>
          </p:nvPr>
        </p:nvSpPr>
        <p:spPr>
          <a:xfrm>
            <a:off x="628650" y="6356353"/>
            <a:ext cx="2057400" cy="365125"/>
          </a:xfrm>
          <a:prstGeom prst="rect">
            <a:avLst/>
          </a:prstGeom>
        </p:spPr>
        <p:txBody>
          <a:bodyPr/>
          <a:lstStyle/>
          <a:p>
            <a:fld id="{7815C8B3-834D-44F2-9008-EF713E8140EA}" type="datetimeFigureOut">
              <a:rPr lang="de-DE" smtClean="0"/>
              <a:t>14.11.2019</a:t>
            </a:fld>
            <a:endParaRPr lang="de-DE" dirty="0"/>
          </a:p>
        </p:txBody>
      </p:sp>
      <p:sp>
        <p:nvSpPr>
          <p:cNvPr id="6" name="Fußzeilenplatzhalter 5"/>
          <p:cNvSpPr>
            <a:spLocks noGrp="1"/>
          </p:cNvSpPr>
          <p:nvPr>
            <p:ph type="ftr" sz="quarter" idx="11"/>
          </p:nvPr>
        </p:nvSpPr>
        <p:spPr>
          <a:xfrm>
            <a:off x="3028950" y="6356353"/>
            <a:ext cx="3086100" cy="365125"/>
          </a:xfrm>
          <a:prstGeom prst="rect">
            <a:avLst/>
          </a:prstGeom>
        </p:spPr>
        <p:txBody>
          <a:bodyPr/>
          <a:lstStyle/>
          <a:p>
            <a:endParaRPr lang="de-DE" dirty="0"/>
          </a:p>
        </p:txBody>
      </p:sp>
      <p:sp>
        <p:nvSpPr>
          <p:cNvPr id="7" name="Foliennummernplatzhalter 6"/>
          <p:cNvSpPr>
            <a:spLocks noGrp="1"/>
          </p:cNvSpPr>
          <p:nvPr>
            <p:ph type="sldNum" sz="quarter" idx="12"/>
          </p:nvPr>
        </p:nvSpPr>
        <p:spPr>
          <a:xfrm>
            <a:off x="6457950" y="6356353"/>
            <a:ext cx="2057400" cy="365125"/>
          </a:xfrm>
          <a:prstGeom prst="rect">
            <a:avLst/>
          </a:prstGeom>
        </p:spPr>
        <p:txBody>
          <a:bodyPr/>
          <a:lstStyle/>
          <a:p>
            <a:fld id="{3C10EDA4-2A17-46EE-8504-615F44D48838}" type="slidenum">
              <a:rPr lang="de-DE" smtClean="0"/>
              <a:t>‹Nr.›</a:t>
            </a:fld>
            <a:endParaRPr lang="de-DE" dirty="0"/>
          </a:p>
        </p:txBody>
      </p:sp>
    </p:spTree>
    <p:extLst>
      <p:ext uri="{BB962C8B-B14F-4D97-AF65-F5344CB8AC3E}">
        <p14:creationId xmlns:p14="http://schemas.microsoft.com/office/powerpoint/2010/main" val="11952071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28650" y="6356353"/>
            <a:ext cx="2057400" cy="365125"/>
          </a:xfrm>
          <a:prstGeom prst="rect">
            <a:avLst/>
          </a:prstGeom>
        </p:spPr>
        <p:txBody>
          <a:bodyPr/>
          <a:lstStyle/>
          <a:p>
            <a:fld id="{7815C8B3-834D-44F2-9008-EF713E8140EA}" type="datetimeFigureOut">
              <a:rPr lang="de-DE" smtClean="0"/>
              <a:t>14.11.2019</a:t>
            </a:fld>
            <a:endParaRPr lang="de-DE" dirty="0"/>
          </a:p>
        </p:txBody>
      </p:sp>
      <p:sp>
        <p:nvSpPr>
          <p:cNvPr id="5" name="Fußzeilenplatzhalter 4"/>
          <p:cNvSpPr>
            <a:spLocks noGrp="1"/>
          </p:cNvSpPr>
          <p:nvPr>
            <p:ph type="ftr" sz="quarter" idx="11"/>
          </p:nvPr>
        </p:nvSpPr>
        <p:spPr>
          <a:xfrm>
            <a:off x="3028950" y="6356353"/>
            <a:ext cx="3086100" cy="365125"/>
          </a:xfrm>
          <a:prstGeom prst="rect">
            <a:avLst/>
          </a:prstGeom>
        </p:spPr>
        <p:txBody>
          <a:bodyPr/>
          <a:lstStyle/>
          <a:p>
            <a:endParaRPr lang="de-DE" dirty="0"/>
          </a:p>
        </p:txBody>
      </p:sp>
      <p:sp>
        <p:nvSpPr>
          <p:cNvPr id="6" name="Foliennummernplatzhalter 5"/>
          <p:cNvSpPr>
            <a:spLocks noGrp="1"/>
          </p:cNvSpPr>
          <p:nvPr>
            <p:ph type="sldNum" sz="quarter" idx="12"/>
          </p:nvPr>
        </p:nvSpPr>
        <p:spPr>
          <a:xfrm>
            <a:off x="6457950" y="6356353"/>
            <a:ext cx="2057400" cy="365125"/>
          </a:xfrm>
          <a:prstGeom prst="rect">
            <a:avLst/>
          </a:prstGeom>
        </p:spPr>
        <p:txBody>
          <a:bodyPr/>
          <a:lstStyle/>
          <a:p>
            <a:fld id="{3C10EDA4-2A17-46EE-8504-615F44D48838}" type="slidenum">
              <a:rPr lang="de-DE" smtClean="0"/>
              <a:t>‹Nr.›</a:t>
            </a:fld>
            <a:endParaRPr lang="de-DE" dirty="0"/>
          </a:p>
        </p:txBody>
      </p:sp>
    </p:spTree>
    <p:extLst>
      <p:ext uri="{BB962C8B-B14F-4D97-AF65-F5344CB8AC3E}">
        <p14:creationId xmlns:p14="http://schemas.microsoft.com/office/powerpoint/2010/main" val="122229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6" y="365125"/>
            <a:ext cx="1971675"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28651" y="365125"/>
            <a:ext cx="5800725"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28650" y="6356353"/>
            <a:ext cx="2057400" cy="365125"/>
          </a:xfrm>
          <a:prstGeom prst="rect">
            <a:avLst/>
          </a:prstGeom>
        </p:spPr>
        <p:txBody>
          <a:bodyPr/>
          <a:lstStyle/>
          <a:p>
            <a:fld id="{7815C8B3-834D-44F2-9008-EF713E8140EA}" type="datetimeFigureOut">
              <a:rPr lang="de-DE" smtClean="0"/>
              <a:t>14.11.2019</a:t>
            </a:fld>
            <a:endParaRPr lang="de-DE" dirty="0"/>
          </a:p>
        </p:txBody>
      </p:sp>
      <p:sp>
        <p:nvSpPr>
          <p:cNvPr id="5" name="Fußzeilenplatzhalter 4"/>
          <p:cNvSpPr>
            <a:spLocks noGrp="1"/>
          </p:cNvSpPr>
          <p:nvPr>
            <p:ph type="ftr" sz="quarter" idx="11"/>
          </p:nvPr>
        </p:nvSpPr>
        <p:spPr>
          <a:xfrm>
            <a:off x="3028950" y="6356353"/>
            <a:ext cx="3086100" cy="365125"/>
          </a:xfrm>
          <a:prstGeom prst="rect">
            <a:avLst/>
          </a:prstGeom>
        </p:spPr>
        <p:txBody>
          <a:bodyPr/>
          <a:lstStyle/>
          <a:p>
            <a:endParaRPr lang="de-DE" dirty="0"/>
          </a:p>
        </p:txBody>
      </p:sp>
      <p:sp>
        <p:nvSpPr>
          <p:cNvPr id="6" name="Foliennummernplatzhalter 5"/>
          <p:cNvSpPr>
            <a:spLocks noGrp="1"/>
          </p:cNvSpPr>
          <p:nvPr>
            <p:ph type="sldNum" sz="quarter" idx="12"/>
          </p:nvPr>
        </p:nvSpPr>
        <p:spPr>
          <a:xfrm>
            <a:off x="6457950" y="6356353"/>
            <a:ext cx="2057400" cy="365125"/>
          </a:xfrm>
          <a:prstGeom prst="rect">
            <a:avLst/>
          </a:prstGeom>
        </p:spPr>
        <p:txBody>
          <a:bodyPr/>
          <a:lstStyle/>
          <a:p>
            <a:fld id="{3C10EDA4-2A17-46EE-8504-615F44D48838}" type="slidenum">
              <a:rPr lang="de-DE" smtClean="0"/>
              <a:t>‹Nr.›</a:t>
            </a:fld>
            <a:endParaRPr lang="de-DE" dirty="0"/>
          </a:p>
        </p:txBody>
      </p:sp>
    </p:spTree>
    <p:extLst>
      <p:ext uri="{BB962C8B-B14F-4D97-AF65-F5344CB8AC3E}">
        <p14:creationId xmlns:p14="http://schemas.microsoft.com/office/powerpoint/2010/main" val="9511018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tif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771261"/>
            <a:ext cx="7886700" cy="919428"/>
          </a:xfrm>
          <a:prstGeom prst="rect">
            <a:avLst/>
          </a:prstGeom>
        </p:spPr>
        <p:txBody>
          <a:bodyPr vert="horz" lIns="91440" tIns="45720" rIns="91440" bIns="45720" rtlCol="0" anchor="ctr">
            <a:normAutofit/>
          </a:bodyPr>
          <a:lstStyle/>
          <a:p>
            <a:endParaRPr lang="de-DE" dirty="0"/>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endParaRPr lang="de-DE" dirty="0"/>
          </a:p>
        </p:txBody>
      </p:sp>
      <p:sp>
        <p:nvSpPr>
          <p:cNvPr id="6" name="Textfeld 5"/>
          <p:cNvSpPr txBox="1"/>
          <p:nvPr userDrawn="1"/>
        </p:nvSpPr>
        <p:spPr>
          <a:xfrm>
            <a:off x="6557212" y="6550223"/>
            <a:ext cx="2683042" cy="276999"/>
          </a:xfrm>
          <a:prstGeom prst="rect">
            <a:avLst/>
          </a:prstGeom>
          <a:noFill/>
        </p:spPr>
        <p:txBody>
          <a:bodyPr wrap="square" rtlCol="0">
            <a:sp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kinderfreundliche-kommunen.de</a:t>
            </a:r>
            <a:endParaRPr lang="de-DE" sz="12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3" name="Grafik 2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68869"/>
            <a:ext cx="9144000" cy="653332"/>
          </a:xfrm>
          <a:prstGeom prst="rect">
            <a:avLst/>
          </a:prstGeom>
        </p:spPr>
      </p:pic>
    </p:spTree>
    <p:extLst>
      <p:ext uri="{BB962C8B-B14F-4D97-AF65-F5344CB8AC3E}">
        <p14:creationId xmlns:p14="http://schemas.microsoft.com/office/powerpoint/2010/main" val="2939894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58" r:id="rId8"/>
    <p:sldLayoutId id="2147483659" r:id="rId9"/>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2"/>
          <p:cNvSpPr>
            <a:spLocks noGrp="1"/>
          </p:cNvSpPr>
          <p:nvPr>
            <p:ph type="title"/>
          </p:nvPr>
        </p:nvSpPr>
        <p:spPr>
          <a:xfrm>
            <a:off x="1352331" y="3427095"/>
            <a:ext cx="6368687" cy="501810"/>
          </a:xfrm>
        </p:spPr>
        <p:txBody>
          <a:bodyPr>
            <a:noAutofit/>
          </a:bodyPr>
          <a:lstStyle/>
          <a:p>
            <a:pPr algn="r"/>
            <a:r>
              <a:rPr lang="de-DE" sz="1800" dirty="0" smtClean="0"/>
              <a:t>…………………………………………………………….……</a:t>
            </a:r>
            <a:endParaRPr lang="de-DE" sz="1800" dirty="0"/>
          </a:p>
        </p:txBody>
      </p:sp>
      <p:sp>
        <p:nvSpPr>
          <p:cNvPr id="14" name="Untertitel 1"/>
          <p:cNvSpPr txBox="1">
            <a:spLocks/>
          </p:cNvSpPr>
          <p:nvPr/>
        </p:nvSpPr>
        <p:spPr>
          <a:xfrm>
            <a:off x="914400" y="2430524"/>
            <a:ext cx="6806618" cy="2144204"/>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r">
              <a:spcBef>
                <a:spcPts val="0"/>
              </a:spcBef>
            </a:pPr>
            <a:r>
              <a:rPr lang="de-DE" sz="3600" dirty="0" smtClean="0">
                <a:latin typeface="Arial Black" panose="020B0A04020102020204" pitchFamily="34" charset="0"/>
                <a:ea typeface="Open Sans ExtraBold" panose="020B0906030804020204" pitchFamily="34" charset="0"/>
                <a:cs typeface="Open Sans ExtraBold" panose="020B0906030804020204" pitchFamily="34" charset="0"/>
              </a:rPr>
              <a:t>Ergebnisse der Kinder-befragung in </a:t>
            </a:r>
            <a:r>
              <a:rPr lang="de-DE" sz="3600" dirty="0" err="1" smtClean="0">
                <a:latin typeface="Arial Black" panose="020B0A04020102020204" pitchFamily="34" charset="0"/>
                <a:ea typeface="Open Sans ExtraBold" panose="020B0906030804020204" pitchFamily="34" charset="0"/>
                <a:cs typeface="Open Sans ExtraBold" panose="020B0906030804020204" pitchFamily="34" charset="0"/>
              </a:rPr>
              <a:t>Weilerswist</a:t>
            </a:r>
            <a:endParaRPr lang="de-DE" sz="3600" dirty="0">
              <a:latin typeface="Arial Black" panose="020B0A04020102020204" pitchFamily="34" charset="0"/>
              <a:ea typeface="Open Sans ExtraBold" panose="020B0906030804020204" pitchFamily="34" charset="0"/>
              <a:cs typeface="Open Sans ExtraBold" panose="020B0906030804020204" pitchFamily="34" charset="0"/>
            </a:endParaRPr>
          </a:p>
        </p:txBody>
      </p:sp>
    </p:spTree>
    <p:extLst>
      <p:ext uri="{BB962C8B-B14F-4D97-AF65-F5344CB8AC3E}">
        <p14:creationId xmlns:p14="http://schemas.microsoft.com/office/powerpoint/2010/main" val="3378522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972424"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Was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kannst</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du 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deiner</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Schule</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mitbestimmen</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a:t>
            </a:r>
            <a:endPar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endParaRPr>
          </a:p>
          <a:p>
            <a:pPr>
              <a:spcBef>
                <a:spcPts val="0"/>
              </a:spcBef>
            </a:pPr>
            <a:r>
              <a:rPr lang="de-DE" sz="2500" dirty="0">
                <a:solidFill>
                  <a:schemeClr val="accent6"/>
                </a:solidFill>
                <a:latin typeface="Arial" panose="020B0604020202020204" pitchFamily="34" charset="0"/>
                <a:cs typeface="Arial" panose="020B0604020202020204" pitchFamily="34" charset="0"/>
              </a:rPr>
              <a:t>(in Prozent)</a:t>
            </a:r>
          </a:p>
        </p:txBody>
      </p:sp>
      <p:graphicFrame>
        <p:nvGraphicFramePr>
          <p:cNvPr id="4" name="Diagramm 3"/>
          <p:cNvGraphicFramePr/>
          <p:nvPr>
            <p:extLst>
              <p:ext uri="{D42A27DB-BD31-4B8C-83A1-F6EECF244321}">
                <p14:modId xmlns:p14="http://schemas.microsoft.com/office/powerpoint/2010/main" val="4277550028"/>
              </p:ext>
            </p:extLst>
          </p:nvPr>
        </p:nvGraphicFramePr>
        <p:xfrm>
          <a:off x="600075" y="1885950"/>
          <a:ext cx="7886700" cy="4438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6096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Wie</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oft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kannst</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du </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in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deiner</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Gemeinde</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mitbestimmen</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a:t>
            </a:r>
            <a:endPar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endParaRPr>
          </a:p>
          <a:p>
            <a:pPr>
              <a:spcBef>
                <a:spcPts val="0"/>
              </a:spcBef>
            </a:pP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in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3148849614"/>
              </p:ext>
            </p:extLst>
          </p:nvPr>
        </p:nvGraphicFramePr>
        <p:xfrm>
          <a:off x="600075" y="1905000"/>
          <a:ext cx="7886699"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0149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Worüber</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kannst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du in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deiner</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Gemeinde</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mitbestimmen</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(in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2427607729"/>
              </p:ext>
            </p:extLst>
          </p:nvPr>
        </p:nvGraphicFramePr>
        <p:xfrm>
          <a:off x="600075" y="1809750"/>
          <a:ext cx="7886700" cy="4514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1658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Wie</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informierst</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du dich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über</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Angebote</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für Kinder in </a:t>
            </a:r>
            <a:r>
              <a:rPr lang="de-DE" sz="2500" dirty="0" err="1"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Weilerswist</a:t>
            </a: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3610451774"/>
              </p:ext>
            </p:extLst>
          </p:nvPr>
        </p:nvGraphicFramePr>
        <p:xfrm>
          <a:off x="138545" y="1928813"/>
          <a:ext cx="8348229" cy="4395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4887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152754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err="1">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Hättest</a:t>
            </a:r>
            <a:r>
              <a:rPr lang="en-US" sz="25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du </a:t>
            </a:r>
            <a:r>
              <a:rPr lang="en-US" sz="2500" dirty="0" err="1">
                <a:solidFill>
                  <a:schemeClr val="accent6"/>
                </a:solidFill>
                <a:latin typeface="Open Sans" panose="020B0606030504020204" pitchFamily="34" charset="0"/>
                <a:ea typeface="Open Sans" panose="020B0606030504020204" pitchFamily="34" charset="0"/>
                <a:cs typeface="Open Sans" panose="020B0606030504020204" pitchFamily="34" charset="0"/>
              </a:rPr>
              <a:t>gerne</a:t>
            </a:r>
            <a:r>
              <a:rPr lang="en-US" sz="25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 </a:t>
            </a:r>
            <a:r>
              <a:rPr lang="en-US" sz="2500" dirty="0" err="1">
                <a:solidFill>
                  <a:schemeClr val="accent6"/>
                </a:solidFill>
                <a:latin typeface="Open Sans" panose="020B0606030504020204" pitchFamily="34" charset="0"/>
                <a:ea typeface="Open Sans" panose="020B0606030504020204" pitchFamily="34" charset="0"/>
                <a:cs typeface="Open Sans" panose="020B0606030504020204" pitchFamily="34" charset="0"/>
              </a:rPr>
              <a:t>mehr</a:t>
            </a:r>
            <a:r>
              <a:rPr lang="en-US" sz="25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 </a:t>
            </a:r>
            <a:r>
              <a:rPr lang="en-US" sz="2500" dirty="0" err="1">
                <a:solidFill>
                  <a:schemeClr val="accent6"/>
                </a:solidFill>
                <a:latin typeface="Open Sans" panose="020B0606030504020204" pitchFamily="34" charset="0"/>
                <a:ea typeface="Open Sans" panose="020B0606030504020204" pitchFamily="34" charset="0"/>
                <a:cs typeface="Open Sans" panose="020B0606030504020204" pitchFamily="34" charset="0"/>
              </a:rPr>
              <a:t>Informationen</a:t>
            </a:r>
            <a:r>
              <a:rPr lang="en-US" sz="25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 </a:t>
            </a:r>
            <a:r>
              <a:rPr lang="en-US" sz="2500" dirty="0" err="1">
                <a:solidFill>
                  <a:schemeClr val="accent6"/>
                </a:solidFill>
                <a:latin typeface="Open Sans" panose="020B0606030504020204" pitchFamily="34" charset="0"/>
                <a:ea typeface="Open Sans" panose="020B0606030504020204" pitchFamily="34" charset="0"/>
                <a:cs typeface="Open Sans" panose="020B0606030504020204" pitchFamily="34" charset="0"/>
              </a:rPr>
              <a:t>über</a:t>
            </a:r>
            <a:r>
              <a:rPr lang="en-US" sz="25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 </a:t>
            </a:r>
            <a:r>
              <a:rPr lang="en-US" sz="2500" dirty="0" err="1">
                <a:solidFill>
                  <a:schemeClr val="accent6"/>
                </a:solidFill>
                <a:latin typeface="Open Sans" panose="020B0606030504020204" pitchFamily="34" charset="0"/>
                <a:ea typeface="Open Sans" panose="020B0606030504020204" pitchFamily="34" charset="0"/>
                <a:cs typeface="Open Sans" panose="020B0606030504020204" pitchFamily="34" charset="0"/>
              </a:rPr>
              <a:t>Angebote</a:t>
            </a:r>
            <a:r>
              <a:rPr lang="en-US" sz="2500" dirty="0">
                <a:solidFill>
                  <a:schemeClr val="accent6"/>
                </a:solidFill>
                <a:latin typeface="Open Sans" panose="020B0606030504020204" pitchFamily="34" charset="0"/>
                <a:ea typeface="Open Sans" panose="020B0606030504020204" pitchFamily="34" charset="0"/>
                <a:cs typeface="Open Sans" panose="020B0606030504020204" pitchFamily="34" charset="0"/>
              </a:rPr>
              <a:t> in </a:t>
            </a:r>
            <a:r>
              <a:rPr lang="de-DE" sz="2500" dirty="0" err="1" smtClean="0">
                <a:solidFill>
                  <a:schemeClr val="accent6"/>
                </a:solidFill>
                <a:latin typeface="Open Sans" panose="020B0606030504020204" pitchFamily="34" charset="0"/>
                <a:ea typeface="Open Sans" panose="020B0606030504020204" pitchFamily="34" charset="0"/>
                <a:cs typeface="Open Sans" panose="020B0606030504020204" pitchFamily="34" charset="0"/>
              </a:rPr>
              <a:t>Weilerswist</a:t>
            </a:r>
            <a:r>
              <a:rPr lang="en-US" sz="2500" dirty="0" smtClean="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rPr>
              <a:t>? </a:t>
            </a:r>
            <a:endParaRPr lang="en-US" sz="250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4" name="Diagramm 3"/>
          <p:cNvGraphicFramePr/>
          <p:nvPr>
            <p:extLst>
              <p:ext uri="{D42A27DB-BD31-4B8C-83A1-F6EECF244321}">
                <p14:modId xmlns:p14="http://schemas.microsoft.com/office/powerpoint/2010/main" val="3023763640"/>
              </p:ext>
            </p:extLst>
          </p:nvPr>
        </p:nvGraphicFramePr>
        <p:xfrm>
          <a:off x="600076" y="2028824"/>
          <a:ext cx="7886700" cy="4295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2505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Hast du das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Gefühl</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dass</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du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genügend</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Freizeit</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hast? (in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2968049287"/>
              </p:ext>
            </p:extLst>
          </p:nvPr>
        </p:nvGraphicFramePr>
        <p:xfrm>
          <a:off x="600075" y="2233614"/>
          <a:ext cx="7886700" cy="39862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6157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p:cNvGraphicFramePr/>
          <p:nvPr>
            <p:extLst>
              <p:ext uri="{D42A27DB-BD31-4B8C-83A1-F6EECF244321}">
                <p14:modId xmlns:p14="http://schemas.microsoft.com/office/powerpoint/2010/main" val="1615219278"/>
              </p:ext>
            </p:extLst>
          </p:nvPr>
        </p:nvGraphicFramePr>
        <p:xfrm>
          <a:off x="2082856" y="711886"/>
          <a:ext cx="6890904" cy="6026727"/>
        </p:xfrm>
        <a:graphic>
          <a:graphicData uri="http://schemas.openxmlformats.org/drawingml/2006/chart">
            <c:chart xmlns:c="http://schemas.openxmlformats.org/drawingml/2006/chart" xmlns:r="http://schemas.openxmlformats.org/officeDocument/2006/relationships" r:id="rId3"/>
          </a:graphicData>
        </a:graphic>
      </p:graphicFrame>
      <p:sp>
        <p:nvSpPr>
          <p:cNvPr id="14" name="Untertitel 1"/>
          <p:cNvSpPr txBox="1">
            <a:spLocks/>
          </p:cNvSpPr>
          <p:nvPr/>
        </p:nvSpPr>
        <p:spPr>
          <a:xfrm>
            <a:off x="231354" y="1316563"/>
            <a:ext cx="2382982" cy="1934961"/>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Wovon</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wünschst</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du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dir</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mehr</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in </a:t>
            </a:r>
            <a:r>
              <a:rPr lang="de-DE" sz="2500" dirty="0" err="1"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Weilerswist</a:t>
            </a: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p>
          <a:p>
            <a:pPr>
              <a:spcBef>
                <a:spcPts val="0"/>
              </a:spcBef>
            </a:pPr>
            <a:r>
              <a:rPr lang="en-US" sz="20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(in </a:t>
            </a:r>
            <a:r>
              <a:rPr lang="en-US" sz="20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0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0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983527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6365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Wie oft hast/warst du in letzter Zeit...? </a:t>
            </a:r>
            <a:r>
              <a:rPr lang="de-DE"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5" name="Diagramm 4"/>
          <p:cNvGraphicFramePr/>
          <p:nvPr>
            <p:extLst>
              <p:ext uri="{D42A27DB-BD31-4B8C-83A1-F6EECF244321}">
                <p14:modId xmlns:p14="http://schemas.microsoft.com/office/powerpoint/2010/main" val="4191850503"/>
              </p:ext>
            </p:extLst>
          </p:nvPr>
        </p:nvGraphicFramePr>
        <p:xfrm>
          <a:off x="124690" y="1500188"/>
          <a:ext cx="8659091" cy="48244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546933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Wie</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oft hast du in der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letzten</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Zeit</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Sport </a:t>
            </a:r>
            <a:r>
              <a:rPr lang="en-US" sz="2500" dirty="0" err="1"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gemacht</a:t>
            </a: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bzw</a:t>
            </a: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w</a:t>
            </a:r>
            <a:r>
              <a:rPr lang="en-US" sz="2500" dirty="0" err="1"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arst</a:t>
            </a: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draußen</a:t>
            </a: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spielen</a:t>
            </a: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5" name="Diagramm 4"/>
          <p:cNvGraphicFramePr/>
          <p:nvPr>
            <p:extLst>
              <p:ext uri="{D42A27DB-BD31-4B8C-83A1-F6EECF244321}">
                <p14:modId xmlns:p14="http://schemas.microsoft.com/office/powerpoint/2010/main" val="1760375562"/>
              </p:ext>
            </p:extLst>
          </p:nvPr>
        </p:nvGraphicFramePr>
        <p:xfrm>
          <a:off x="600075" y="2247900"/>
          <a:ext cx="7886700" cy="4076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3068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Wie</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würdest</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du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deine</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Gesundheit </a:t>
            </a:r>
            <a:r>
              <a:rPr lang="en-US" sz="2500" dirty="0" err="1">
                <a:solidFill>
                  <a:sysClr val="windowText" lastClr="000000"/>
                </a:solidFill>
                <a:latin typeface="Arial" panose="020B0604020202020204" pitchFamily="34" charset="0"/>
                <a:ea typeface="Open Sans" panose="020B0606030504020204" pitchFamily="34" charset="0"/>
                <a:cs typeface="Arial" panose="020B0604020202020204" pitchFamily="34" charset="0"/>
              </a:rPr>
              <a:t>einschätzen</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 </a:t>
            </a:r>
            <a:endPar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endParaRPr>
          </a:p>
          <a:p>
            <a:pPr>
              <a:spcBef>
                <a:spcPts val="0"/>
              </a:spcBef>
            </a:pPr>
            <a:r>
              <a:rPr lang="en-US"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a:t>
            </a:r>
            <a:r>
              <a:rPr lang="en-US"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908594278"/>
              </p:ext>
            </p:extLst>
          </p:nvPr>
        </p:nvGraphicFramePr>
        <p:xfrm>
          <a:off x="600075" y="2028825"/>
          <a:ext cx="7886700" cy="4295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626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4294967295"/>
          </p:nvPr>
        </p:nvSpPr>
        <p:spPr>
          <a:xfrm>
            <a:off x="933061" y="2226470"/>
            <a:ext cx="4991878" cy="3623825"/>
          </a:xfrm>
        </p:spPr>
        <p:txBody>
          <a:bodyPr anchor="t">
            <a:noAutofit/>
          </a:bodyPr>
          <a:lstStyle/>
          <a:p>
            <a:pPr>
              <a:lnSpc>
                <a:spcPct val="120000"/>
              </a:lnSpc>
            </a:pPr>
            <a:r>
              <a:rPr lang="de-DE" sz="1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Weilerswist</a:t>
            </a:r>
            <a:r>
              <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möchte mehr für Kinder und Jugendliche tun und die Kinderrechte besser umsetzen</a:t>
            </a:r>
          </a:p>
          <a:p>
            <a:pPr marL="0" indent="0">
              <a:lnSpc>
                <a:spcPct val="120000"/>
              </a:lnSpc>
              <a:buNone/>
            </a:pPr>
            <a:endPar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endParaRPr>
          </a:p>
          <a:p>
            <a:pPr>
              <a:lnSpc>
                <a:spcPct val="120000"/>
              </a:lnSpc>
            </a:pPr>
            <a:r>
              <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Dafür nimmt die Gemeinde jetzt an dem Programm „Kinderfreundliche Kommunen“ teil, das </a:t>
            </a:r>
            <a:r>
              <a:rPr lang="de-DE" sz="1500" b="1" dirty="0" smtClean="0">
                <a:solidFill>
                  <a:schemeClr val="accent1"/>
                </a:solidFill>
                <a:latin typeface="Arial" panose="020B0604020202020204" pitchFamily="34" charset="0"/>
                <a:ea typeface="Open Sans" panose="020B0606030504020204" pitchFamily="34" charset="0"/>
                <a:cs typeface="Arial" panose="020B0604020202020204" pitchFamily="34" charset="0"/>
              </a:rPr>
              <a:t>vier bis fünf Jahre </a:t>
            </a:r>
            <a:r>
              <a:rPr lang="de-DE" sz="1500" dirty="0">
                <a:solidFill>
                  <a:schemeClr val="accent6"/>
                </a:solidFill>
                <a:latin typeface="Arial" panose="020B0604020202020204" pitchFamily="34" charset="0"/>
                <a:ea typeface="Open Sans" panose="020B0606030504020204" pitchFamily="34" charset="0"/>
                <a:cs typeface="Arial" panose="020B0604020202020204" pitchFamily="34" charset="0"/>
              </a:rPr>
              <a:t>lang </a:t>
            </a:r>
            <a:r>
              <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geht</a:t>
            </a:r>
          </a:p>
          <a:p>
            <a:pPr marL="0" indent="0">
              <a:lnSpc>
                <a:spcPct val="120000"/>
              </a:lnSpc>
              <a:buNone/>
            </a:pPr>
            <a:endParaRPr lang="de-DE" sz="1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a:p>
            <a:pPr>
              <a:lnSpc>
                <a:spcPct val="120000"/>
              </a:lnSpc>
            </a:pPr>
            <a:r>
              <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Damit die Mitarbeiter_innen der Stadt wissen, wie Kinder </a:t>
            </a:r>
            <a:r>
              <a:rPr lang="de-DE" sz="1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Weilerswist</a:t>
            </a:r>
            <a:r>
              <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finden und was sie verändern möchten, hat diese Kinderbefragung stattgefunden</a:t>
            </a:r>
            <a:endParaRPr lang="de-DE" sz="1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sp>
        <p:nvSpPr>
          <p:cNvPr id="3" name="Titel 2"/>
          <p:cNvSpPr>
            <a:spLocks noGrp="1"/>
          </p:cNvSpPr>
          <p:nvPr>
            <p:ph type="title" idx="4294967295"/>
          </p:nvPr>
        </p:nvSpPr>
        <p:spPr>
          <a:xfrm>
            <a:off x="933061" y="1314074"/>
            <a:ext cx="7350963" cy="848299"/>
          </a:xfrm>
        </p:spPr>
        <p:txBody>
          <a:bodyPr>
            <a:normAutofit/>
          </a:bodyPr>
          <a:lstStyle/>
          <a:p>
            <a:r>
              <a:rPr lang="de-DE" sz="2700" dirty="0">
                <a:solidFill>
                  <a:schemeClr val="bg1"/>
                </a:solidFill>
                <a:latin typeface="Arial Black" panose="020B0A04020102020204" pitchFamily="34" charset="0"/>
                <a:ea typeface="Open Sans ExtraBold" panose="020B0906030804020204" pitchFamily="34" charset="0"/>
                <a:cs typeface="Open Sans ExtraBold" panose="020B0906030804020204" pitchFamily="34" charset="0"/>
              </a:rPr>
              <a:t>Das </a:t>
            </a:r>
            <a:r>
              <a:rPr lang="de-DE" sz="2700" dirty="0" smtClean="0">
                <a:solidFill>
                  <a:schemeClr val="bg1"/>
                </a:solidFill>
                <a:latin typeface="Arial Black" panose="020B0A04020102020204" pitchFamily="34" charset="0"/>
                <a:ea typeface="Open Sans ExtraBold" panose="020B0906030804020204" pitchFamily="34" charset="0"/>
                <a:cs typeface="Open Sans ExtraBold" panose="020B0906030804020204" pitchFamily="34" charset="0"/>
              </a:rPr>
              <a:t>Programm</a:t>
            </a:r>
            <a:endParaRPr lang="de-DE" sz="2700" dirty="0">
              <a:solidFill>
                <a:schemeClr val="bg1"/>
              </a:solidFill>
              <a:latin typeface="Arial Black" panose="020B0A04020102020204" pitchFamily="34" charset="0"/>
              <a:ea typeface="Open Sans ExtraBold" panose="020B0906030804020204" pitchFamily="34" charset="0"/>
              <a:cs typeface="Open Sans ExtraBold" panose="020B0906030804020204" pitchFamily="34" charset="0"/>
            </a:endParaRPr>
          </a:p>
        </p:txBody>
      </p:sp>
      <p:pic>
        <p:nvPicPr>
          <p:cNvPr id="7" name="Grafik 6"/>
          <p:cNvPicPr>
            <a:picLocks noChangeAspect="1"/>
          </p:cNvPicPr>
          <p:nvPr/>
        </p:nvPicPr>
        <p:blipFill>
          <a:blip r:embed="rId3"/>
          <a:stretch>
            <a:fillRect/>
          </a:stretch>
        </p:blipFill>
        <p:spPr>
          <a:xfrm>
            <a:off x="5854024" y="2585722"/>
            <a:ext cx="2430000" cy="2417075"/>
          </a:xfrm>
          <a:prstGeom prst="rect">
            <a:avLst/>
          </a:prstGeom>
        </p:spPr>
      </p:pic>
    </p:spTree>
    <p:extLst>
      <p:ext uri="{BB962C8B-B14F-4D97-AF65-F5344CB8AC3E}">
        <p14:creationId xmlns:p14="http://schemas.microsoft.com/office/powerpoint/2010/main" val="7123914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400"/>
            <a:ext cx="7886700" cy="562548"/>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a:solidFill>
                  <a:schemeClr val="accent6"/>
                </a:solidFill>
                <a:latin typeface="Arial" panose="020B0604020202020204" pitchFamily="34" charset="0"/>
                <a:ea typeface="Open Sans" panose="020B0606030504020204" pitchFamily="34" charset="0"/>
                <a:cs typeface="Arial" panose="020B0604020202020204" pitchFamily="34" charset="0"/>
              </a:rPr>
              <a:t>Wie ernährst du dich in der Schulzeit? (in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615140296"/>
              </p:ext>
            </p:extLst>
          </p:nvPr>
        </p:nvGraphicFramePr>
        <p:xfrm>
          <a:off x="676275" y="1611947"/>
          <a:ext cx="7886699" cy="47126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70819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98195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Wie oft wurdest du von anderen in der letzten </a:t>
            </a:r>
            <a:endParaRPr lang="de-DE"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endParaRPr>
          </a:p>
          <a:p>
            <a:pPr>
              <a:spcBef>
                <a:spcPts val="0"/>
              </a:spcBef>
            </a:pPr>
            <a:r>
              <a:rPr lang="de-DE"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Zeit ..? </a:t>
            </a:r>
            <a:r>
              <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2880930086"/>
              </p:ext>
            </p:extLst>
          </p:nvPr>
        </p:nvGraphicFramePr>
        <p:xfrm>
          <a:off x="600075" y="2028825"/>
          <a:ext cx="7886700" cy="4295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53965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Wo ist dir das passiert? (in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Diagramm 5"/>
          <p:cNvGraphicFramePr/>
          <p:nvPr>
            <p:extLst>
              <p:ext uri="{D42A27DB-BD31-4B8C-83A1-F6EECF244321}">
                <p14:modId xmlns:p14="http://schemas.microsoft.com/office/powerpoint/2010/main" val="4189047126"/>
              </p:ext>
            </p:extLst>
          </p:nvPr>
        </p:nvGraphicFramePr>
        <p:xfrm>
          <a:off x="-193964" y="1378092"/>
          <a:ext cx="8215745" cy="48010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3127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588901"/>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Warum, </a:t>
            </a:r>
            <a:r>
              <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denkst du, werden Kinder </a:t>
            </a:r>
            <a:r>
              <a:rPr lang="de-DE"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gemobbt? </a:t>
            </a:r>
          </a:p>
          <a:p>
            <a:pPr>
              <a:spcBef>
                <a:spcPts val="0"/>
              </a:spcBef>
            </a:pPr>
            <a:r>
              <a:rPr lang="de-DE"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a:t>
            </a:r>
            <a:r>
              <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5" name="Diagramm 4"/>
          <p:cNvGraphicFramePr/>
          <p:nvPr>
            <p:extLst>
              <p:ext uri="{D42A27DB-BD31-4B8C-83A1-F6EECF244321}">
                <p14:modId xmlns:p14="http://schemas.microsoft.com/office/powerpoint/2010/main" val="2358894786"/>
              </p:ext>
            </p:extLst>
          </p:nvPr>
        </p:nvGraphicFramePr>
        <p:xfrm>
          <a:off x="600076" y="1818752"/>
          <a:ext cx="7886699" cy="45058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813692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Welches der folgenden Kinderrechte ist besonders wichtig für dich? (in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Prozent</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a:t>
            </a:r>
            <a:endPar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5" name="Diagramm 4"/>
          <p:cNvGraphicFramePr/>
          <p:nvPr>
            <p:extLst>
              <p:ext uri="{D42A27DB-BD31-4B8C-83A1-F6EECF244321}">
                <p14:modId xmlns:p14="http://schemas.microsoft.com/office/powerpoint/2010/main" val="93881332"/>
              </p:ext>
            </p:extLst>
          </p:nvPr>
        </p:nvGraphicFramePr>
        <p:xfrm>
          <a:off x="600075" y="1847850"/>
          <a:ext cx="7658099" cy="4476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0250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253711" y="1271071"/>
            <a:ext cx="2337089" cy="1770001"/>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rPr>
              <a:t>Welche Note gibst du in </a:t>
            </a:r>
            <a:r>
              <a:rPr lang="de-DE" sz="2500" dirty="0" err="1"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Weilerswist</a:t>
            </a:r>
            <a:r>
              <a:rPr lang="de-DE" sz="2500" dirty="0" smtClean="0">
                <a:solidFill>
                  <a:sysClr val="windowText" lastClr="000000"/>
                </a:solidFill>
                <a:latin typeface="Arial" panose="020B0604020202020204" pitchFamily="34" charset="0"/>
                <a:ea typeface="Open Sans" panose="020B0606030504020204" pitchFamily="34" charset="0"/>
                <a:cs typeface="Arial" panose="020B0604020202020204" pitchFamily="34" charset="0"/>
              </a:rPr>
              <a:t>...?</a:t>
            </a:r>
            <a:endParaRPr lang="de-DE" sz="2500" dirty="0">
              <a:solidFill>
                <a:sysClr val="windowText" lastClr="000000"/>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Diagramm 5"/>
          <p:cNvGraphicFramePr/>
          <p:nvPr>
            <p:extLst>
              <p:ext uri="{D42A27DB-BD31-4B8C-83A1-F6EECF244321}">
                <p14:modId xmlns:p14="http://schemas.microsoft.com/office/powerpoint/2010/main" val="586577688"/>
              </p:ext>
            </p:extLst>
          </p:nvPr>
        </p:nvGraphicFramePr>
        <p:xfrm>
          <a:off x="1939636" y="152400"/>
          <a:ext cx="7051964" cy="63730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432294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8"/>
            <a:ext cx="7886700" cy="3846452"/>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lnSpc>
                <a:spcPct val="150000"/>
              </a:lnSpc>
              <a:spcBef>
                <a:spcPts val="0"/>
              </a:spcBef>
            </a:pPr>
            <a:endParaRPr lang="en-US" sz="2800"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endParaRPr>
          </a:p>
          <a:p>
            <a:pPr algn="ctr">
              <a:lnSpc>
                <a:spcPct val="150000"/>
              </a:lnSpc>
              <a:spcBef>
                <a:spcPts val="0"/>
              </a:spcBef>
            </a:pPr>
            <a:r>
              <a:rPr lang="en-US" sz="2800" b="1" dirty="0" err="1"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Wenn</a:t>
            </a:r>
            <a:r>
              <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 </a:t>
            </a:r>
            <a:r>
              <a:rPr lang="en-US" sz="2800" b="1" dirty="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du </a:t>
            </a:r>
            <a:r>
              <a:rPr lang="en-US" sz="2800" b="1" dirty="0" err="1"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Bürgermeister_in</a:t>
            </a:r>
            <a:r>
              <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 </a:t>
            </a:r>
            <a:r>
              <a:rPr lang="en-US" sz="2800" b="1" dirty="0" err="1"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wärst</a:t>
            </a:r>
            <a:r>
              <a:rPr lang="en-US" sz="2800" b="1" dirty="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 </a:t>
            </a:r>
            <a:endPar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endParaRPr>
          </a:p>
          <a:p>
            <a:pPr algn="ctr">
              <a:lnSpc>
                <a:spcPct val="150000"/>
              </a:lnSpc>
              <a:spcBef>
                <a:spcPts val="0"/>
              </a:spcBef>
            </a:pPr>
            <a:r>
              <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was </a:t>
            </a:r>
            <a:r>
              <a:rPr lang="en-US" sz="2800" b="1" dirty="0" err="1">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würdest</a:t>
            </a:r>
            <a:r>
              <a:rPr lang="en-US" sz="2800" b="1" dirty="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 du </a:t>
            </a:r>
            <a:endPar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endParaRPr>
          </a:p>
          <a:p>
            <a:pPr algn="ctr">
              <a:lnSpc>
                <a:spcPct val="150000"/>
              </a:lnSpc>
              <a:spcBef>
                <a:spcPts val="0"/>
              </a:spcBef>
            </a:pPr>
            <a:r>
              <a:rPr lang="en-US" sz="2800" b="1" dirty="0" err="1"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für</a:t>
            </a:r>
            <a:r>
              <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 </a:t>
            </a:r>
            <a:r>
              <a:rPr lang="en-US" sz="2800" b="1" dirty="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die Kinder und </a:t>
            </a:r>
            <a:r>
              <a:rPr lang="en-US" sz="2800" b="1" dirty="0" err="1">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Jugendlichen</a:t>
            </a:r>
            <a:r>
              <a:rPr lang="en-US" sz="2800" b="1" dirty="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 </a:t>
            </a:r>
            <a:endPar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endParaRPr>
          </a:p>
          <a:p>
            <a:pPr algn="ctr">
              <a:lnSpc>
                <a:spcPct val="150000"/>
              </a:lnSpc>
              <a:spcBef>
                <a:spcPts val="0"/>
              </a:spcBef>
            </a:pPr>
            <a:r>
              <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in </a:t>
            </a:r>
            <a:r>
              <a:rPr lang="en-US" sz="2800" b="1" dirty="0" err="1"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Weilerswist</a:t>
            </a:r>
            <a:r>
              <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 </a:t>
            </a:r>
            <a:r>
              <a:rPr lang="en-US" sz="2800" b="1" dirty="0" err="1"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tun</a:t>
            </a:r>
            <a:r>
              <a:rPr lang="en-US" sz="2800" b="1"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rPr>
              <a:t>….? </a:t>
            </a:r>
          </a:p>
          <a:p>
            <a:pPr>
              <a:lnSpc>
                <a:spcPct val="150000"/>
              </a:lnSpc>
              <a:spcBef>
                <a:spcPts val="0"/>
              </a:spcBef>
            </a:pPr>
            <a:endParaRPr lang="en-US" sz="2800" dirty="0" smtClean="0">
              <a:solidFill>
                <a:sysClr val="windowText" lastClr="000000"/>
              </a:solidFill>
              <a:latin typeface="Arial Black" panose="020B0A04020102020204" pitchFamily="34" charset="0"/>
              <a:ea typeface="Open Sans" panose="020B0606030504020204" pitchFamily="34" charset="0"/>
              <a:cs typeface="Open Sans" panose="020B0606030504020204" pitchFamily="34" charset="0"/>
            </a:endParaRPr>
          </a:p>
          <a:p>
            <a:pPr>
              <a:spcBef>
                <a:spcPts val="0"/>
              </a:spcBef>
            </a:pPr>
            <a:endParaRPr lang="de-DE" sz="2800" dirty="0">
              <a:latin typeface="Arial Black" panose="020B0A04020102020204" pitchFamily="34" charset="0"/>
              <a:ea typeface="Open Sans ExtraBold" panose="020B0906030804020204" pitchFamily="34" charset="0"/>
              <a:cs typeface="Open Sans ExtraBold" panose="020B0906030804020204" pitchFamily="34" charset="0"/>
            </a:endParaRPr>
          </a:p>
        </p:txBody>
      </p:sp>
    </p:spTree>
    <p:extLst>
      <p:ext uri="{BB962C8B-B14F-4D97-AF65-F5344CB8AC3E}">
        <p14:creationId xmlns:p14="http://schemas.microsoft.com/office/powerpoint/2010/main" val="279729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endParaRPr lang="de-DE" sz="2600" dirty="0">
              <a:ea typeface="Open Sans ExtraBold" panose="020B0906030804020204" pitchFamily="34" charset="0"/>
              <a:cs typeface="Open Sans ExtraBold" panose="020B0906030804020204" pitchFamily="34" charset="0"/>
            </a:endParaRPr>
          </a:p>
        </p:txBody>
      </p:sp>
      <p:graphicFrame>
        <p:nvGraphicFramePr>
          <p:cNvPr id="6" name="Diagramm 5"/>
          <p:cNvGraphicFramePr/>
          <p:nvPr>
            <p:extLst>
              <p:ext uri="{D42A27DB-BD31-4B8C-83A1-F6EECF244321}">
                <p14:modId xmlns:p14="http://schemas.microsoft.com/office/powerpoint/2010/main" val="3448691393"/>
              </p:ext>
            </p:extLst>
          </p:nvPr>
        </p:nvGraphicFramePr>
        <p:xfrm>
          <a:off x="-1379622" y="240632"/>
          <a:ext cx="11190098" cy="62885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9967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4294967295"/>
          </p:nvPr>
        </p:nvSpPr>
        <p:spPr>
          <a:xfrm>
            <a:off x="933060" y="2226470"/>
            <a:ext cx="7346781" cy="4224572"/>
          </a:xfrm>
        </p:spPr>
        <p:txBody>
          <a:bodyPr anchor="t">
            <a:noAutofit/>
          </a:bodyPr>
          <a:lstStyle/>
          <a:p>
            <a:pPr>
              <a:lnSpc>
                <a:spcPct val="120000"/>
              </a:lnSpc>
              <a:spcBef>
                <a:spcPts val="450"/>
              </a:spcBef>
              <a:buClr>
                <a:schemeClr val="accent6"/>
              </a:buClr>
            </a:pPr>
            <a:r>
              <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Die Mitarbeiter_innen der Gemeinde entwickeln jetzt mit den Ergebnissen der Kinderbefragung und einer weiteren Analyse, die in der Verwaltung gemacht wurde, einen Aktionsplan</a:t>
            </a:r>
          </a:p>
          <a:p>
            <a:pPr marL="0" indent="0">
              <a:lnSpc>
                <a:spcPct val="120000"/>
              </a:lnSpc>
              <a:spcBef>
                <a:spcPts val="450"/>
              </a:spcBef>
              <a:buClr>
                <a:schemeClr val="accent6"/>
              </a:buClr>
              <a:buNone/>
            </a:pPr>
            <a:endPar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endParaRPr>
          </a:p>
          <a:p>
            <a:pPr>
              <a:lnSpc>
                <a:spcPct val="120000"/>
              </a:lnSpc>
              <a:spcBef>
                <a:spcPts val="450"/>
              </a:spcBef>
              <a:buClr>
                <a:schemeClr val="accent6"/>
              </a:buClr>
            </a:pPr>
            <a:r>
              <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In diesem Aktionsplan stehen dann verschiedene Maßnahmen, welche die Gemeinde kinderfreundlicher machen sollen</a:t>
            </a:r>
          </a:p>
          <a:p>
            <a:pPr marL="0" indent="0">
              <a:lnSpc>
                <a:spcPct val="120000"/>
              </a:lnSpc>
              <a:spcBef>
                <a:spcPts val="450"/>
              </a:spcBef>
              <a:buClr>
                <a:schemeClr val="accent6"/>
              </a:buClr>
              <a:buNone/>
            </a:pPr>
            <a:endPar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endParaRPr>
          </a:p>
          <a:p>
            <a:pPr>
              <a:lnSpc>
                <a:spcPct val="120000"/>
              </a:lnSpc>
              <a:spcBef>
                <a:spcPts val="450"/>
              </a:spcBef>
              <a:buClr>
                <a:schemeClr val="accent6"/>
              </a:buClr>
            </a:pPr>
            <a:r>
              <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Drei Jahre lang setzt </a:t>
            </a:r>
            <a:r>
              <a:rPr lang="de-DE" sz="1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Weilerswist</a:t>
            </a:r>
            <a:r>
              <a:rPr lang="de-DE" sz="1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den Aktionsplan dann um</a:t>
            </a:r>
            <a:endParaRPr lang="de-DE" sz="1500" dirty="0">
              <a:solidFill>
                <a:schemeClr val="accent6"/>
              </a:solidFill>
              <a:latin typeface="Arial" panose="020B0604020202020204" pitchFamily="34" charset="0"/>
              <a:ea typeface="Open Sans" panose="020B0606030504020204" pitchFamily="34" charset="0"/>
              <a:cs typeface="Arial" panose="020B0604020202020204" pitchFamily="34" charset="0"/>
            </a:endParaRPr>
          </a:p>
        </p:txBody>
      </p:sp>
      <p:sp>
        <p:nvSpPr>
          <p:cNvPr id="3" name="Titel 2"/>
          <p:cNvSpPr>
            <a:spLocks noGrp="1"/>
          </p:cNvSpPr>
          <p:nvPr>
            <p:ph type="title" idx="4294967295"/>
          </p:nvPr>
        </p:nvSpPr>
        <p:spPr>
          <a:xfrm>
            <a:off x="933060" y="1277956"/>
            <a:ext cx="7346781" cy="848299"/>
          </a:xfrm>
        </p:spPr>
        <p:txBody>
          <a:bodyPr>
            <a:normAutofit/>
          </a:bodyPr>
          <a:lstStyle/>
          <a:p>
            <a:r>
              <a:rPr lang="de-DE" sz="2700" dirty="0" smtClean="0">
                <a:solidFill>
                  <a:schemeClr val="bg1"/>
                </a:solidFill>
                <a:latin typeface="Arial Black" panose="020B0A04020102020204" pitchFamily="34" charset="0"/>
                <a:ea typeface="Open Sans ExtraBold" panose="020B0906030804020204" pitchFamily="34" charset="0"/>
                <a:cs typeface="Open Sans ExtraBold" panose="020B0906030804020204" pitchFamily="34" charset="0"/>
              </a:rPr>
              <a:t>Der Aktionsplan</a:t>
            </a:r>
            <a:endParaRPr lang="de-DE" sz="2700" dirty="0">
              <a:solidFill>
                <a:schemeClr val="bg1"/>
              </a:solidFill>
              <a:latin typeface="Arial Black" panose="020B0A04020102020204" pitchFamily="34" charset="0"/>
              <a:ea typeface="Open Sans ExtraBold" panose="020B0906030804020204" pitchFamily="34" charset="0"/>
              <a:cs typeface="Open Sans ExtraBold" panose="020B0906030804020204" pitchFamily="34" charset="0"/>
            </a:endParaRPr>
          </a:p>
        </p:txBody>
      </p:sp>
    </p:spTree>
    <p:extLst>
      <p:ext uri="{BB962C8B-B14F-4D97-AF65-F5344CB8AC3E}">
        <p14:creationId xmlns:p14="http://schemas.microsoft.com/office/powerpoint/2010/main" val="3058038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4" name="Untertitel 1"/>
          <p:cNvSpPr txBox="1">
            <a:spLocks/>
          </p:cNvSpPr>
          <p:nvPr/>
        </p:nvSpPr>
        <p:spPr>
          <a:xfrm>
            <a:off x="914400" y="2430524"/>
            <a:ext cx="7414352" cy="2144204"/>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3600" dirty="0" smtClean="0">
                <a:solidFill>
                  <a:schemeClr val="accent6"/>
                </a:solidFill>
                <a:latin typeface="Arial Black" panose="020B0A04020102020204" pitchFamily="34" charset="0"/>
                <a:ea typeface="Open Sans ExtraBold" panose="020B0906030804020204" pitchFamily="34" charset="0"/>
                <a:cs typeface="Open Sans ExtraBold" panose="020B0906030804020204" pitchFamily="34" charset="0"/>
              </a:rPr>
              <a:t>Ergebnisse der Kinder-befragung in </a:t>
            </a:r>
            <a:r>
              <a:rPr lang="de-DE" sz="3600" dirty="0" err="1" smtClean="0">
                <a:solidFill>
                  <a:schemeClr val="accent6"/>
                </a:solidFill>
                <a:latin typeface="Arial Black" panose="020B0A04020102020204" pitchFamily="34" charset="0"/>
                <a:ea typeface="Open Sans ExtraBold" panose="020B0906030804020204" pitchFamily="34" charset="0"/>
                <a:cs typeface="Open Sans ExtraBold" panose="020B0906030804020204" pitchFamily="34" charset="0"/>
              </a:rPr>
              <a:t>Weilerswist</a:t>
            </a:r>
            <a:endParaRPr lang="de-DE" sz="3600" dirty="0" smtClean="0">
              <a:solidFill>
                <a:schemeClr val="accent6"/>
              </a:solidFill>
              <a:latin typeface="Arial Black" panose="020B0A04020102020204" pitchFamily="34" charset="0"/>
              <a:ea typeface="Open Sans ExtraBold" panose="020B0906030804020204" pitchFamily="34" charset="0"/>
              <a:cs typeface="Open Sans ExtraBold" panose="020B0906030804020204" pitchFamily="34" charset="0"/>
            </a:endParaRPr>
          </a:p>
          <a:p>
            <a:pPr>
              <a:spcBef>
                <a:spcPts val="0"/>
              </a:spcBef>
            </a:pPr>
            <a:endParaRPr lang="de-DE" sz="3600" dirty="0">
              <a:solidFill>
                <a:schemeClr val="accent6"/>
              </a:solidFill>
              <a:latin typeface="Arial Black" panose="020B0A04020102020204" pitchFamily="34" charset="0"/>
              <a:ea typeface="Open Sans ExtraBold" panose="020B0906030804020204" pitchFamily="34" charset="0"/>
              <a:cs typeface="Open Sans ExtraBold" panose="020B0906030804020204" pitchFamily="34" charset="0"/>
            </a:endParaRPr>
          </a:p>
        </p:txBody>
      </p:sp>
    </p:spTree>
    <p:extLst>
      <p:ext uri="{BB962C8B-B14F-4D97-AF65-F5344CB8AC3E}">
        <p14:creationId xmlns:p14="http://schemas.microsoft.com/office/powerpoint/2010/main" val="4116790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smtClean="0">
                <a:solidFill>
                  <a:schemeClr val="accent6"/>
                </a:solidFill>
                <a:latin typeface="Arial" panose="020B0604020202020204" pitchFamily="34" charset="0"/>
                <a:ea typeface="Open Sans ExtraBold" panose="020B0906030804020204" pitchFamily="34" charset="0"/>
                <a:cs typeface="Arial" panose="020B0604020202020204" pitchFamily="34" charset="0"/>
              </a:rPr>
              <a:t>144 Kinder aus </a:t>
            </a:r>
            <a:r>
              <a:rPr lang="de-DE" sz="2500" dirty="0" err="1" smtClean="0">
                <a:solidFill>
                  <a:schemeClr val="accent6"/>
                </a:solidFill>
                <a:latin typeface="Arial" panose="020B0604020202020204" pitchFamily="34" charset="0"/>
                <a:ea typeface="Open Sans ExtraBold" panose="020B0906030804020204" pitchFamily="34" charset="0"/>
                <a:cs typeface="Arial" panose="020B0604020202020204" pitchFamily="34" charset="0"/>
              </a:rPr>
              <a:t>Weilerswist</a:t>
            </a:r>
            <a:r>
              <a:rPr lang="de-DE" sz="2500" dirty="0" smtClean="0">
                <a:solidFill>
                  <a:schemeClr val="accent6"/>
                </a:solidFill>
                <a:latin typeface="Arial" panose="020B0604020202020204" pitchFamily="34" charset="0"/>
                <a:ea typeface="Open Sans ExtraBold" panose="020B0906030804020204" pitchFamily="34" charset="0"/>
                <a:cs typeface="Arial" panose="020B0604020202020204" pitchFamily="34" charset="0"/>
              </a:rPr>
              <a:t> haben bei der Befragung mitgemacht</a:t>
            </a:r>
            <a:endParaRPr lang="de-DE" sz="2500" dirty="0">
              <a:solidFill>
                <a:schemeClr val="accent6"/>
              </a:solidFill>
              <a:latin typeface="Arial" panose="020B0604020202020204" pitchFamily="34" charset="0"/>
              <a:ea typeface="Open Sans ExtraBold" panose="020B0906030804020204" pitchFamily="34" charset="0"/>
              <a:cs typeface="Arial" panose="020B0604020202020204" pitchFamily="34" charset="0"/>
            </a:endParaRPr>
          </a:p>
        </p:txBody>
      </p:sp>
      <p:graphicFrame>
        <p:nvGraphicFramePr>
          <p:cNvPr id="6" name="Diagramm 5"/>
          <p:cNvGraphicFramePr/>
          <p:nvPr>
            <p:extLst>
              <p:ext uri="{D42A27DB-BD31-4B8C-83A1-F6EECF244321}">
                <p14:modId xmlns:p14="http://schemas.microsoft.com/office/powerpoint/2010/main" val="653184051"/>
              </p:ext>
            </p:extLst>
          </p:nvPr>
        </p:nvGraphicFramePr>
        <p:xfrm>
          <a:off x="-240632" y="1443209"/>
          <a:ext cx="8448198" cy="45404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1298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44143"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smtClean="0">
                <a:solidFill>
                  <a:schemeClr val="accent6"/>
                </a:solidFill>
                <a:latin typeface="Arial" panose="020B0604020202020204" pitchFamily="34" charset="0"/>
                <a:cs typeface="Arial" panose="020B0604020202020204" pitchFamily="34" charset="0"/>
              </a:rPr>
              <a:t>Hast </a:t>
            </a:r>
            <a:r>
              <a:rPr lang="de-DE" sz="2500" dirty="0">
                <a:solidFill>
                  <a:schemeClr val="accent6"/>
                </a:solidFill>
                <a:latin typeface="Arial" panose="020B0604020202020204" pitchFamily="34" charset="0"/>
                <a:cs typeface="Arial" panose="020B0604020202020204" pitchFamily="34" charset="0"/>
              </a:rPr>
              <a:t>du schon von den Kinderrechten der Vereinten Nationen gehört? </a:t>
            </a:r>
            <a:endParaRPr lang="de-DE" sz="2500" dirty="0">
              <a:solidFill>
                <a:schemeClr val="accent6"/>
              </a:solidFill>
              <a:latin typeface="Arial" panose="020B0604020202020204" pitchFamily="34" charset="0"/>
              <a:ea typeface="Open Sans ExtraBold" panose="020B0906030804020204" pitchFamily="34" charset="0"/>
              <a:cs typeface="Arial" panose="020B0604020202020204" pitchFamily="34" charset="0"/>
            </a:endParaRPr>
          </a:p>
        </p:txBody>
      </p:sp>
      <p:graphicFrame>
        <p:nvGraphicFramePr>
          <p:cNvPr id="6" name="Diagramm 5"/>
          <p:cNvGraphicFramePr/>
          <p:nvPr>
            <p:extLst>
              <p:ext uri="{D42A27DB-BD31-4B8C-83A1-F6EECF244321}">
                <p14:modId xmlns:p14="http://schemas.microsoft.com/office/powerpoint/2010/main" val="1542105330"/>
              </p:ext>
            </p:extLst>
          </p:nvPr>
        </p:nvGraphicFramePr>
        <p:xfrm>
          <a:off x="1552575" y="2008513"/>
          <a:ext cx="6934200" cy="4295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4580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9629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Wie</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oft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kannst</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du in </a:t>
            </a:r>
            <a:r>
              <a:rPr lang="en-US" sz="2500" dirty="0" err="1">
                <a:solidFill>
                  <a:schemeClr val="accent6"/>
                </a:solidFill>
                <a:latin typeface="Arial" panose="020B0604020202020204" pitchFamily="34" charset="0"/>
                <a:ea typeface="Open Sans" panose="020B0606030504020204" pitchFamily="34" charset="0"/>
                <a:cs typeface="Arial" panose="020B0604020202020204" pitchFamily="34" charset="0"/>
              </a:rPr>
              <a:t>deiner</a:t>
            </a:r>
            <a:r>
              <a:rPr lang="en-US" sz="2500" dirty="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Familie</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en-US" sz="2500" dirty="0" err="1" smtClean="0">
                <a:solidFill>
                  <a:schemeClr val="accent6"/>
                </a:solidFill>
                <a:latin typeface="Arial" panose="020B0604020202020204" pitchFamily="34" charset="0"/>
                <a:ea typeface="Open Sans" panose="020B0606030504020204" pitchFamily="34" charset="0"/>
                <a:cs typeface="Arial" panose="020B0604020202020204" pitchFamily="34" charset="0"/>
              </a:rPr>
              <a:t>mitbestimmen</a:t>
            </a:r>
            <a:r>
              <a:rPr lang="en-US" sz="2500" dirty="0" smtClean="0">
                <a:solidFill>
                  <a:schemeClr val="accent6"/>
                </a:solidFill>
                <a:latin typeface="Arial" panose="020B0604020202020204" pitchFamily="34" charset="0"/>
                <a:ea typeface="Open Sans" panose="020B0606030504020204" pitchFamily="34" charset="0"/>
                <a:cs typeface="Arial" panose="020B0604020202020204" pitchFamily="34" charset="0"/>
              </a:rPr>
              <a:t>?    </a:t>
            </a:r>
            <a:r>
              <a:rPr lang="de-DE" sz="2500" dirty="0" smtClean="0">
                <a:solidFill>
                  <a:schemeClr val="accent6"/>
                </a:solidFill>
                <a:latin typeface="Arial" panose="020B0604020202020204" pitchFamily="34" charset="0"/>
                <a:cs typeface="Arial" panose="020B0604020202020204" pitchFamily="34" charset="0"/>
              </a:rPr>
              <a:t>(</a:t>
            </a:r>
            <a:r>
              <a:rPr lang="de-DE" sz="2500" dirty="0">
                <a:solidFill>
                  <a:schemeClr val="accent6"/>
                </a:solidFill>
                <a:latin typeface="Arial" panose="020B0604020202020204" pitchFamily="34" charset="0"/>
                <a:cs typeface="Arial" panose="020B0604020202020204" pitchFamily="34" charset="0"/>
              </a:rPr>
              <a:t>in Prozent</a:t>
            </a:r>
            <a:r>
              <a:rPr lang="de-DE" sz="2500" dirty="0" smtClean="0">
                <a:solidFill>
                  <a:schemeClr val="accent6"/>
                </a:solidFill>
                <a:latin typeface="Arial" panose="020B0604020202020204" pitchFamily="34" charset="0"/>
                <a:cs typeface="Arial" panose="020B0604020202020204" pitchFamily="34" charset="0"/>
              </a:rPr>
              <a:t>)</a:t>
            </a:r>
            <a:endParaRPr lang="de-DE" sz="2500" dirty="0">
              <a:solidFill>
                <a:schemeClr val="accent6"/>
              </a:solidFill>
              <a:latin typeface="Arial" panose="020B0604020202020204" pitchFamily="34" charset="0"/>
              <a:cs typeface="Arial" panose="020B0604020202020204" pitchFamily="34" charset="0"/>
            </a:endParaRPr>
          </a:p>
        </p:txBody>
      </p:sp>
      <p:graphicFrame>
        <p:nvGraphicFramePr>
          <p:cNvPr id="6" name="Diagramm 5"/>
          <p:cNvGraphicFramePr/>
          <p:nvPr>
            <p:extLst>
              <p:ext uri="{D42A27DB-BD31-4B8C-83A1-F6EECF244321}">
                <p14:modId xmlns:p14="http://schemas.microsoft.com/office/powerpoint/2010/main" val="1663642369"/>
              </p:ext>
            </p:extLst>
          </p:nvPr>
        </p:nvGraphicFramePr>
        <p:xfrm>
          <a:off x="600075" y="2338388"/>
          <a:ext cx="7886700" cy="39862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8823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886700" cy="859788"/>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defRPr sz="1000" b="0" i="0" u="none" strike="noStrike" kern="1200" spc="0" baseline="0">
                <a:solidFill>
                  <a:srgbClr val="0069B5"/>
                </a:solidFill>
                <a:latin typeface="Open Sans" panose="020B0606030504020204" pitchFamily="34" charset="0"/>
                <a:ea typeface="Open Sans" panose="020B0606030504020204" pitchFamily="34" charset="0"/>
                <a:cs typeface="Open Sans" panose="020B0606030504020204" pitchFamily="34" charset="0"/>
              </a:defRPr>
            </a:pPr>
            <a:r>
              <a:rPr lang="de-DE" sz="2500" dirty="0">
                <a:solidFill>
                  <a:schemeClr val="accent6"/>
                </a:solidFill>
                <a:latin typeface="Arial" panose="020B0604020202020204" pitchFamily="34" charset="0"/>
                <a:cs typeface="Arial" panose="020B0604020202020204" pitchFamily="34" charset="0"/>
              </a:rPr>
              <a:t>Was kannst du in deiner Familie mitbestimmen? </a:t>
            </a:r>
            <a:r>
              <a:rPr lang="de-DE" sz="2500" dirty="0" smtClean="0">
                <a:solidFill>
                  <a:schemeClr val="accent6"/>
                </a:solidFill>
                <a:latin typeface="Arial" panose="020B0604020202020204" pitchFamily="34" charset="0"/>
                <a:cs typeface="Arial" panose="020B0604020202020204" pitchFamily="34" charset="0"/>
              </a:rPr>
              <a:t>       (</a:t>
            </a:r>
            <a:r>
              <a:rPr lang="de-DE" sz="2500" dirty="0">
                <a:solidFill>
                  <a:schemeClr val="accent6"/>
                </a:solidFill>
                <a:latin typeface="Arial" panose="020B0604020202020204" pitchFamily="34" charset="0"/>
                <a:cs typeface="Arial" panose="020B0604020202020204" pitchFamily="34" charset="0"/>
              </a:rPr>
              <a:t>in Prozent</a:t>
            </a:r>
            <a:r>
              <a:rPr lang="de-DE" sz="2500" dirty="0" smtClean="0">
                <a:solidFill>
                  <a:schemeClr val="accent6"/>
                </a:solidFill>
                <a:latin typeface="Arial" panose="020B0604020202020204" pitchFamily="34" charset="0"/>
                <a:cs typeface="Arial" panose="020B0604020202020204" pitchFamily="34" charset="0"/>
              </a:rPr>
              <a:t>)</a:t>
            </a:r>
            <a:endParaRPr lang="de-DE" sz="2500" dirty="0">
              <a:solidFill>
                <a:schemeClr val="accent6"/>
              </a:solidFill>
              <a:latin typeface="Arial" panose="020B0604020202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2505359691"/>
              </p:ext>
            </p:extLst>
          </p:nvPr>
        </p:nvGraphicFramePr>
        <p:xfrm>
          <a:off x="231354" y="1909186"/>
          <a:ext cx="8361803" cy="48433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4518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3"/>
          </p:nvPr>
        </p:nvSpPr>
        <p:spPr>
          <a:xfrm>
            <a:off x="600075" y="2028825"/>
            <a:ext cx="7886700" cy="4295775"/>
          </a:xfrm>
        </p:spPr>
        <p:txBody>
          <a:bodyPr>
            <a:noAutofit/>
          </a:bodyPr>
          <a:lstStyle/>
          <a:p>
            <a:r>
              <a:rPr lang="de-DE" sz="1200" dirty="0" smtClean="0">
                <a:latin typeface="Open Sans" panose="020B0606030504020204" pitchFamily="34" charset="0"/>
                <a:ea typeface="Open Sans" panose="020B0606030504020204" pitchFamily="34" charset="0"/>
                <a:cs typeface="Open Sans" panose="020B0606030504020204" pitchFamily="34" charset="0"/>
              </a:rPr>
              <a:t> </a:t>
            </a:r>
          </a:p>
        </p:txBody>
      </p:sp>
      <p:sp>
        <p:nvSpPr>
          <p:cNvPr id="14" name="Untertitel 1"/>
          <p:cNvSpPr txBox="1">
            <a:spLocks/>
          </p:cNvSpPr>
          <p:nvPr/>
        </p:nvSpPr>
        <p:spPr>
          <a:xfrm>
            <a:off x="600075" y="1049399"/>
            <a:ext cx="7962900" cy="979426"/>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35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spcBef>
                <a:spcPts val="0"/>
              </a:spcBef>
            </a:pPr>
            <a:r>
              <a:rPr lang="de-DE" sz="2500" dirty="0">
                <a:solidFill>
                  <a:schemeClr val="accent6"/>
                </a:solidFill>
                <a:latin typeface="Arial" panose="020B0604020202020204" pitchFamily="34" charset="0"/>
                <a:cs typeface="Arial" panose="020B0604020202020204" pitchFamily="34" charset="0"/>
              </a:rPr>
              <a:t>Wie oft kannst du in deiner Schule </a:t>
            </a:r>
            <a:r>
              <a:rPr lang="de-DE" sz="2500" dirty="0" smtClean="0">
                <a:solidFill>
                  <a:schemeClr val="accent6"/>
                </a:solidFill>
                <a:latin typeface="Arial" panose="020B0604020202020204" pitchFamily="34" charset="0"/>
                <a:cs typeface="Arial" panose="020B0604020202020204" pitchFamily="34" charset="0"/>
              </a:rPr>
              <a:t>mitbestimmen?     (in Prozent)</a:t>
            </a:r>
            <a:endParaRPr lang="de-DE" sz="2500" dirty="0">
              <a:solidFill>
                <a:schemeClr val="accent6"/>
              </a:solidFill>
              <a:latin typeface="Arial" panose="020B0604020202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3559635729"/>
              </p:ext>
            </p:extLst>
          </p:nvPr>
        </p:nvGraphicFramePr>
        <p:xfrm>
          <a:off x="600075" y="2028825"/>
          <a:ext cx="7962900" cy="4181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3934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KfK">
      <a:dk1>
        <a:srgbClr val="0069B5"/>
      </a:dk1>
      <a:lt1>
        <a:srgbClr val="FFFFFF"/>
      </a:lt1>
      <a:dk2>
        <a:srgbClr val="44546A"/>
      </a:dk2>
      <a:lt2>
        <a:srgbClr val="E7E6E6"/>
      </a:lt2>
      <a:accent1>
        <a:srgbClr val="DC7946"/>
      </a:accent1>
      <a:accent2>
        <a:srgbClr val="16A7E6"/>
      </a:accent2>
      <a:accent3>
        <a:srgbClr val="097130"/>
      </a:accent3>
      <a:accent4>
        <a:srgbClr val="F8E03D"/>
      </a:accent4>
      <a:accent5>
        <a:srgbClr val="EB73A4"/>
      </a:accent5>
      <a:accent6>
        <a:srgbClr val="000000"/>
      </a:accent6>
      <a:hlink>
        <a:srgbClr val="DC7946"/>
      </a:hlink>
      <a:folHlink>
        <a:srgbClr val="DC7946"/>
      </a:folHlink>
    </a:clrScheme>
    <a:fontScheme name="Standard">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ertheim" id="{1628CBC6-AFD7-4043-8DAA-4540BEB5FA0D}" vid="{79F9B348-B231-44B4-BF9A-35B263111E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0</TotalTime>
  <Words>1607</Words>
  <Application>Microsoft Office PowerPoint</Application>
  <PresentationFormat>Bildschirmpräsentation (4:3)</PresentationFormat>
  <Paragraphs>160</Paragraphs>
  <Slides>27</Slides>
  <Notes>22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27</vt:i4>
      </vt:variant>
    </vt:vector>
  </HeadingPairs>
  <TitlesOfParts>
    <vt:vector size="34" baseType="lpstr">
      <vt:lpstr>Arial</vt:lpstr>
      <vt:lpstr>Arial Black</vt:lpstr>
      <vt:lpstr>Calibri</vt:lpstr>
      <vt:lpstr>Open Sans</vt:lpstr>
      <vt:lpstr>Open Sans ExtraBold</vt:lpstr>
      <vt:lpstr>Wingdings</vt:lpstr>
      <vt:lpstr>Office Theme</vt:lpstr>
      <vt:lpstr>…………………………………………………………….……</vt:lpstr>
      <vt:lpstr>Das Programm</vt:lpstr>
      <vt:lpstr>Der Aktionsplan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Deutsches Kinderhilfswerk e.V.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Heinze, Silvan</dc:creator>
  <cp:lastModifiedBy>Burdinski, Sören</cp:lastModifiedBy>
  <cp:revision>403</cp:revision>
  <cp:lastPrinted>2018-01-16T13:29:05Z</cp:lastPrinted>
  <dcterms:created xsi:type="dcterms:W3CDTF">2016-03-21T09:13:25Z</dcterms:created>
  <dcterms:modified xsi:type="dcterms:W3CDTF">2019-11-14T12:31:08Z</dcterms:modified>
</cp:coreProperties>
</file>